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  <p:sldId id="282" r:id="rId29"/>
    <p:sldId id="283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000"/>
    <a:srgbClr val="EDB2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9B633-55AF-5D4C-99EE-E64DE780B716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A63AB-0A1F-E24C-ACF1-3330BFF3F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3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63AB-0A1F-E24C-ACF1-3330BFF3F19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29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63AB-0A1F-E24C-ACF1-3330BFF3F19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29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63AB-0A1F-E24C-ACF1-3330BFF3F19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29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63AB-0A1F-E24C-ACF1-3330BFF3F19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29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63AB-0A1F-E24C-ACF1-3330BFF3F19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29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63AB-0A1F-E24C-ACF1-3330BFF3F19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29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A2FA-081B-D04B-A685-EDB6947EF10C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81E1-DBFE-AC4C-AD99-8CFEDCC9B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65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A2FA-081B-D04B-A685-EDB6947EF10C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81E1-DBFE-AC4C-AD99-8CFEDCC9B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33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A2FA-081B-D04B-A685-EDB6947EF10C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81E1-DBFE-AC4C-AD99-8CFEDCC9B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7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A2FA-081B-D04B-A685-EDB6947EF10C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81E1-DBFE-AC4C-AD99-8CFEDCC9B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97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A2FA-081B-D04B-A685-EDB6947EF10C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81E1-DBFE-AC4C-AD99-8CFEDCC9B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26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A2FA-081B-D04B-A685-EDB6947EF10C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81E1-DBFE-AC4C-AD99-8CFEDCC9B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99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A2FA-081B-D04B-A685-EDB6947EF10C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81E1-DBFE-AC4C-AD99-8CFEDCC9B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72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A2FA-081B-D04B-A685-EDB6947EF10C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81E1-DBFE-AC4C-AD99-8CFEDCC9B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94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A2FA-081B-D04B-A685-EDB6947EF10C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81E1-DBFE-AC4C-AD99-8CFEDCC9B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00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A2FA-081B-D04B-A685-EDB6947EF10C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81E1-DBFE-AC4C-AD99-8CFEDCC9B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4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A2FA-081B-D04B-A685-EDB6947EF10C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81E1-DBFE-AC4C-AD99-8CFEDCC9B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38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4A2FA-081B-D04B-A685-EDB6947EF10C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681E1-DBFE-AC4C-AD99-8CFEDCC9B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1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n 7"/>
          <p:cNvSpPr/>
          <p:nvPr/>
        </p:nvSpPr>
        <p:spPr>
          <a:xfrm>
            <a:off x="4457700" y="3028950"/>
            <a:ext cx="317500" cy="2730500"/>
          </a:xfrm>
          <a:prstGeom prst="ca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40000" dist="23000" dir="48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406650" y="1096963"/>
            <a:ext cx="4373563" cy="2365375"/>
            <a:chOff x="2444750" y="1230313"/>
            <a:chExt cx="4373563" cy="2365375"/>
          </a:xfrm>
        </p:grpSpPr>
        <p:sp>
          <p:nvSpPr>
            <p:cNvPr id="5" name="Rounded Rectangle 4"/>
            <p:cNvSpPr/>
            <p:nvPr/>
          </p:nvSpPr>
          <p:spPr>
            <a:xfrm>
              <a:off x="2444750" y="1230313"/>
              <a:ext cx="4373563" cy="2365375"/>
            </a:xfrm>
            <a:prstGeom prst="roundRect">
              <a:avLst>
                <a:gd name="adj" fmla="val 7607"/>
              </a:avLst>
            </a:prstGeom>
            <a:solidFill>
              <a:srgbClr val="EDB21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501900" y="1287336"/>
              <a:ext cx="4246563" cy="2262314"/>
            </a:xfrm>
            <a:prstGeom prst="roundRect">
              <a:avLst>
                <a:gd name="adj" fmla="val 7607"/>
              </a:avLst>
            </a:prstGeom>
            <a:noFill/>
            <a:ln w="508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595563" y="1252538"/>
            <a:ext cx="40163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Been For </a:t>
            </a:r>
            <a:r>
              <a:rPr lang="en-US" sz="4000" dirty="0"/>
              <a:t>Y</a:t>
            </a:r>
            <a:r>
              <a:rPr lang="en-US" sz="4000" dirty="0" smtClean="0"/>
              <a:t>our 60,000 Mile Check-up Lately?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4438650" y="1022350"/>
            <a:ext cx="242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83100" y="3067050"/>
            <a:ext cx="242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90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475166" y="5532170"/>
            <a:ext cx="1330629" cy="1418533"/>
            <a:chOff x="2406651" y="4947111"/>
            <a:chExt cx="762000" cy="812339"/>
          </a:xfrm>
        </p:grpSpPr>
        <p:sp>
          <p:nvSpPr>
            <p:cNvPr id="8" name="Can 7"/>
            <p:cNvSpPr/>
            <p:nvPr/>
          </p:nvSpPr>
          <p:spPr>
            <a:xfrm>
              <a:off x="2764003" y="5283719"/>
              <a:ext cx="55318" cy="475731"/>
            </a:xfrm>
            <a:prstGeom prst="ca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40000" dist="23000" dir="48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406651" y="4947111"/>
              <a:ext cx="762000" cy="412116"/>
            </a:xfrm>
            <a:prstGeom prst="roundRect">
              <a:avLst>
                <a:gd name="adj" fmla="val 7607"/>
              </a:avLst>
            </a:prstGeom>
            <a:solidFill>
              <a:srgbClr val="EDB21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416608" y="4957046"/>
              <a:ext cx="739873" cy="394160"/>
            </a:xfrm>
            <a:prstGeom prst="roundRect">
              <a:avLst>
                <a:gd name="adj" fmla="val 7607"/>
              </a:avLst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18153" y="4986399"/>
              <a:ext cx="735858" cy="317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Been For </a:t>
              </a:r>
              <a:r>
                <a:rPr lang="en-US" sz="1000" dirty="0"/>
                <a:t>Y</a:t>
              </a:r>
              <a:r>
                <a:rPr lang="en-US" sz="1000" dirty="0" smtClean="0"/>
                <a:t>our 60,000 Mile </a:t>
              </a:r>
            </a:p>
            <a:p>
              <a:pPr algn="ctr"/>
              <a:r>
                <a:rPr lang="en-US" sz="1000" dirty="0" smtClean="0"/>
                <a:t>Check-up Lately?</a:t>
              </a:r>
              <a:endParaRPr lang="en-US" sz="10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65125" y="706448"/>
            <a:ext cx="84216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Imprint MT Shadow"/>
                <a:cs typeface="Imprint MT Shadow"/>
              </a:rPr>
              <a:t>MOTIVATION</a:t>
            </a:r>
            <a:endParaRPr lang="en-US" sz="8800" dirty="0">
              <a:latin typeface="Imprint MT Shadow"/>
              <a:cs typeface="Imprint MT Shadow"/>
            </a:endParaRPr>
          </a:p>
        </p:txBody>
      </p:sp>
    </p:spTree>
    <p:extLst>
      <p:ext uri="{BB962C8B-B14F-4D97-AF65-F5344CB8AC3E}">
        <p14:creationId xmlns:p14="http://schemas.microsoft.com/office/powerpoint/2010/main" val="326390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475166" y="5532170"/>
            <a:ext cx="1330629" cy="1418533"/>
            <a:chOff x="2406651" y="4947111"/>
            <a:chExt cx="762000" cy="812339"/>
          </a:xfrm>
        </p:grpSpPr>
        <p:sp>
          <p:nvSpPr>
            <p:cNvPr id="8" name="Can 7"/>
            <p:cNvSpPr/>
            <p:nvPr/>
          </p:nvSpPr>
          <p:spPr>
            <a:xfrm>
              <a:off x="2764003" y="5283719"/>
              <a:ext cx="55318" cy="475731"/>
            </a:xfrm>
            <a:prstGeom prst="ca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40000" dist="23000" dir="48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406651" y="4947111"/>
              <a:ext cx="762000" cy="412116"/>
            </a:xfrm>
            <a:prstGeom prst="roundRect">
              <a:avLst>
                <a:gd name="adj" fmla="val 7607"/>
              </a:avLst>
            </a:prstGeom>
            <a:solidFill>
              <a:srgbClr val="EDB21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416608" y="4957046"/>
              <a:ext cx="739873" cy="394160"/>
            </a:xfrm>
            <a:prstGeom prst="roundRect">
              <a:avLst>
                <a:gd name="adj" fmla="val 7607"/>
              </a:avLst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18153" y="4986399"/>
              <a:ext cx="735858" cy="317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Been For </a:t>
              </a:r>
              <a:r>
                <a:rPr lang="en-US" sz="1000" dirty="0"/>
                <a:t>Y</a:t>
              </a:r>
              <a:r>
                <a:rPr lang="en-US" sz="1000" dirty="0" smtClean="0"/>
                <a:t>our 60,000 Mile </a:t>
              </a:r>
            </a:p>
            <a:p>
              <a:pPr algn="ctr"/>
              <a:r>
                <a:rPr lang="en-US" sz="1000" dirty="0" smtClean="0"/>
                <a:t>Check-up Lately?</a:t>
              </a:r>
              <a:endParaRPr lang="en-US" sz="10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65125" y="706448"/>
            <a:ext cx="84216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Imprint MT Shadow"/>
                <a:cs typeface="Imprint MT Shadow"/>
              </a:rPr>
              <a:t>MOTIVATION</a:t>
            </a:r>
            <a:endParaRPr lang="en-US" sz="8800" dirty="0">
              <a:latin typeface="Imprint MT Shadow"/>
              <a:cs typeface="Imprint MT Shadow"/>
            </a:endParaRPr>
          </a:p>
        </p:txBody>
      </p:sp>
      <p:pic>
        <p:nvPicPr>
          <p:cNvPr id="7" name="Picture 6" descr="Carrot and stick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2" t="175" r="-9672" b="-332"/>
          <a:stretch/>
        </p:blipFill>
        <p:spPr>
          <a:xfrm>
            <a:off x="1589940" y="2514600"/>
            <a:ext cx="2815283" cy="2542032"/>
          </a:xfrm>
          <a:prstGeom prst="rect">
            <a:avLst/>
          </a:prstGeom>
        </p:spPr>
      </p:pic>
      <p:pic>
        <p:nvPicPr>
          <p:cNvPr id="2" name="Picture 1" descr="Motivation pos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65" y="2508250"/>
            <a:ext cx="2398712" cy="252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3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475166" y="5532170"/>
            <a:ext cx="1330629" cy="1418533"/>
            <a:chOff x="2406651" y="4947111"/>
            <a:chExt cx="762000" cy="812339"/>
          </a:xfrm>
        </p:grpSpPr>
        <p:sp>
          <p:nvSpPr>
            <p:cNvPr id="8" name="Can 7"/>
            <p:cNvSpPr/>
            <p:nvPr/>
          </p:nvSpPr>
          <p:spPr>
            <a:xfrm>
              <a:off x="2764003" y="5283719"/>
              <a:ext cx="55318" cy="475731"/>
            </a:xfrm>
            <a:prstGeom prst="ca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40000" dist="23000" dir="48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406651" y="4947111"/>
              <a:ext cx="762000" cy="412116"/>
            </a:xfrm>
            <a:prstGeom prst="roundRect">
              <a:avLst>
                <a:gd name="adj" fmla="val 7607"/>
              </a:avLst>
            </a:prstGeom>
            <a:solidFill>
              <a:srgbClr val="EDB21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416608" y="4957046"/>
              <a:ext cx="739873" cy="394160"/>
            </a:xfrm>
            <a:prstGeom prst="roundRect">
              <a:avLst>
                <a:gd name="adj" fmla="val 7607"/>
              </a:avLst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18153" y="4986399"/>
              <a:ext cx="735858" cy="317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Been For </a:t>
              </a:r>
              <a:r>
                <a:rPr lang="en-US" sz="1000" dirty="0"/>
                <a:t>Y</a:t>
              </a:r>
              <a:r>
                <a:rPr lang="en-US" sz="1000" dirty="0" smtClean="0"/>
                <a:t>our 60,000 Mile </a:t>
              </a:r>
            </a:p>
            <a:p>
              <a:pPr algn="ctr"/>
              <a:r>
                <a:rPr lang="en-US" sz="1000" dirty="0" smtClean="0"/>
                <a:t>Check-up Lately?</a:t>
              </a:r>
              <a:endParaRPr lang="en-US" sz="10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65125" y="706448"/>
            <a:ext cx="84216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Imprint MT Shadow"/>
                <a:cs typeface="Imprint MT Shadow"/>
              </a:rPr>
              <a:t>MOTIVATION</a:t>
            </a:r>
            <a:endParaRPr lang="en-US" sz="8800" dirty="0">
              <a:latin typeface="Imprint MT Shadow"/>
              <a:cs typeface="Imprint MT Shadow"/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803788" y="2047874"/>
            <a:ext cx="74670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</a:t>
            </a:r>
            <a:r>
              <a:rPr lang="en-US" sz="3200" dirty="0"/>
              <a:t>process that initiates, guides and maintains goal-oriented behaviors</a:t>
            </a:r>
          </a:p>
        </p:txBody>
      </p:sp>
    </p:spTree>
    <p:extLst>
      <p:ext uri="{BB962C8B-B14F-4D97-AF65-F5344CB8AC3E}">
        <p14:creationId xmlns:p14="http://schemas.microsoft.com/office/powerpoint/2010/main" val="388222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475166" y="5532170"/>
            <a:ext cx="1330629" cy="1418533"/>
            <a:chOff x="2406651" y="4947111"/>
            <a:chExt cx="762000" cy="812339"/>
          </a:xfrm>
        </p:grpSpPr>
        <p:sp>
          <p:nvSpPr>
            <p:cNvPr id="8" name="Can 7"/>
            <p:cNvSpPr/>
            <p:nvPr/>
          </p:nvSpPr>
          <p:spPr>
            <a:xfrm>
              <a:off x="2764003" y="5283719"/>
              <a:ext cx="55318" cy="475731"/>
            </a:xfrm>
            <a:prstGeom prst="ca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40000" dist="23000" dir="48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406651" y="4947111"/>
              <a:ext cx="762000" cy="412116"/>
            </a:xfrm>
            <a:prstGeom prst="roundRect">
              <a:avLst>
                <a:gd name="adj" fmla="val 7607"/>
              </a:avLst>
            </a:prstGeom>
            <a:solidFill>
              <a:srgbClr val="EDB21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416608" y="4957046"/>
              <a:ext cx="739873" cy="394160"/>
            </a:xfrm>
            <a:prstGeom prst="roundRect">
              <a:avLst>
                <a:gd name="adj" fmla="val 7607"/>
              </a:avLst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18153" y="4986399"/>
              <a:ext cx="735858" cy="317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Been For </a:t>
              </a:r>
              <a:r>
                <a:rPr lang="en-US" sz="1000" dirty="0"/>
                <a:t>Y</a:t>
              </a:r>
              <a:r>
                <a:rPr lang="en-US" sz="1000" dirty="0" smtClean="0"/>
                <a:t>our 60,000 Mile </a:t>
              </a:r>
            </a:p>
            <a:p>
              <a:pPr algn="ctr"/>
              <a:r>
                <a:rPr lang="en-US" sz="1000" dirty="0" smtClean="0"/>
                <a:t>Check-up Lately?</a:t>
              </a:r>
              <a:endParaRPr lang="en-US" sz="10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65125" y="706448"/>
            <a:ext cx="84216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Imprint MT Shadow"/>
                <a:cs typeface="Imprint MT Shadow"/>
              </a:rPr>
              <a:t>MOTIVATION</a:t>
            </a:r>
            <a:endParaRPr lang="en-US" sz="8800" dirty="0">
              <a:latin typeface="Imprint MT Shadow"/>
              <a:cs typeface="Imprint MT Shadow"/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478343" y="1968499"/>
            <a:ext cx="3371337" cy="579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process that initiates, guides and 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maintains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goal-oriented behaviors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76438" y="2682875"/>
            <a:ext cx="50641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rial"/>
                <a:cs typeface="Arial"/>
              </a:rPr>
              <a:t>Activation</a:t>
            </a:r>
            <a:endParaRPr lang="en-US" sz="5400" dirty="0">
              <a:latin typeface="Arial"/>
              <a:cs typeface="Arial"/>
            </a:endParaRPr>
          </a:p>
          <a:p>
            <a:pPr algn="ctr"/>
            <a:r>
              <a:rPr lang="en-US" sz="5400" dirty="0" smtClean="0">
                <a:latin typeface="Arial"/>
                <a:cs typeface="Arial"/>
              </a:rPr>
              <a:t>Persistence</a:t>
            </a:r>
            <a:endParaRPr lang="en-US" sz="5400" dirty="0">
              <a:latin typeface="Arial"/>
              <a:cs typeface="Arial"/>
            </a:endParaRPr>
          </a:p>
          <a:p>
            <a:pPr algn="ctr"/>
            <a:r>
              <a:rPr lang="en-US" sz="5400" dirty="0" smtClean="0">
                <a:latin typeface="Arial"/>
                <a:cs typeface="Arial"/>
              </a:rPr>
              <a:t>Intensity</a:t>
            </a:r>
            <a:endParaRPr lang="en-US" sz="5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243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475166" y="5532170"/>
            <a:ext cx="1330629" cy="1418533"/>
            <a:chOff x="2406651" y="4947111"/>
            <a:chExt cx="762000" cy="812339"/>
          </a:xfrm>
        </p:grpSpPr>
        <p:sp>
          <p:nvSpPr>
            <p:cNvPr id="8" name="Can 7"/>
            <p:cNvSpPr/>
            <p:nvPr/>
          </p:nvSpPr>
          <p:spPr>
            <a:xfrm>
              <a:off x="2764003" y="5283719"/>
              <a:ext cx="55318" cy="475731"/>
            </a:xfrm>
            <a:prstGeom prst="ca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40000" dist="23000" dir="48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406651" y="4947111"/>
              <a:ext cx="762000" cy="412116"/>
            </a:xfrm>
            <a:prstGeom prst="roundRect">
              <a:avLst>
                <a:gd name="adj" fmla="val 7607"/>
              </a:avLst>
            </a:prstGeom>
            <a:solidFill>
              <a:srgbClr val="EDB21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416608" y="4957046"/>
              <a:ext cx="739873" cy="394160"/>
            </a:xfrm>
            <a:prstGeom prst="roundRect">
              <a:avLst>
                <a:gd name="adj" fmla="val 7607"/>
              </a:avLst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18153" y="4986399"/>
              <a:ext cx="735858" cy="317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Been For </a:t>
              </a:r>
              <a:r>
                <a:rPr lang="en-US" sz="1000" dirty="0"/>
                <a:t>Y</a:t>
              </a:r>
              <a:r>
                <a:rPr lang="en-US" sz="1000" dirty="0" smtClean="0"/>
                <a:t>our 60,000 Mile </a:t>
              </a:r>
            </a:p>
            <a:p>
              <a:pPr algn="ctr"/>
              <a:r>
                <a:rPr lang="en-US" sz="1000" dirty="0" smtClean="0"/>
                <a:t>Check-up Lately?</a:t>
              </a:r>
              <a:endParaRPr lang="en-US" sz="10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65125" y="706448"/>
            <a:ext cx="84216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Imprint MT Shadow"/>
                <a:cs typeface="Imprint MT Shadow"/>
              </a:rPr>
              <a:t>MOTIVATION</a:t>
            </a:r>
            <a:endParaRPr lang="en-US" sz="8800" dirty="0">
              <a:latin typeface="Imprint MT Shadow"/>
              <a:cs typeface="Imprint MT Shadow"/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478343" y="1968499"/>
            <a:ext cx="3371337" cy="579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process that initiates, guides and 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maintains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goal-oriented behaviors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555" y="2516184"/>
            <a:ext cx="5064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Activation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Persistence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Intensity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4062" y="3905251"/>
            <a:ext cx="520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Motivation  =  Efficiency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62150" y="4708525"/>
            <a:ext cx="520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/>
                <a:cs typeface="Arial"/>
              </a:rPr>
              <a:t>Hawthorne Studies and the Hawthorne Effect 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080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475166" y="5532170"/>
            <a:ext cx="1330629" cy="1418533"/>
            <a:chOff x="2406651" y="4947111"/>
            <a:chExt cx="762000" cy="812339"/>
          </a:xfrm>
        </p:grpSpPr>
        <p:sp>
          <p:nvSpPr>
            <p:cNvPr id="8" name="Can 7"/>
            <p:cNvSpPr/>
            <p:nvPr/>
          </p:nvSpPr>
          <p:spPr>
            <a:xfrm>
              <a:off x="2764003" y="5283719"/>
              <a:ext cx="55318" cy="475731"/>
            </a:xfrm>
            <a:prstGeom prst="ca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40000" dist="23000" dir="48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406651" y="4947111"/>
              <a:ext cx="762000" cy="412116"/>
            </a:xfrm>
            <a:prstGeom prst="roundRect">
              <a:avLst>
                <a:gd name="adj" fmla="val 7607"/>
              </a:avLst>
            </a:prstGeom>
            <a:solidFill>
              <a:srgbClr val="EDB21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416608" y="4957046"/>
              <a:ext cx="739873" cy="394160"/>
            </a:xfrm>
            <a:prstGeom prst="roundRect">
              <a:avLst>
                <a:gd name="adj" fmla="val 7607"/>
              </a:avLst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18153" y="4986399"/>
              <a:ext cx="735858" cy="317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Been For </a:t>
              </a:r>
              <a:r>
                <a:rPr lang="en-US" sz="1000" dirty="0"/>
                <a:t>Y</a:t>
              </a:r>
              <a:r>
                <a:rPr lang="en-US" sz="1000" dirty="0" smtClean="0"/>
                <a:t>our 60,000 Mile </a:t>
              </a:r>
            </a:p>
            <a:p>
              <a:pPr algn="ctr"/>
              <a:r>
                <a:rPr lang="en-US" sz="1000" dirty="0" smtClean="0"/>
                <a:t>Check-up Lately?</a:t>
              </a:r>
              <a:endParaRPr lang="en-US" sz="10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65125" y="706448"/>
            <a:ext cx="84216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Imprint MT Shadow"/>
                <a:cs typeface="Imprint MT Shadow"/>
              </a:rPr>
              <a:t>MOTIVATION</a:t>
            </a:r>
            <a:endParaRPr lang="en-US" sz="8800" dirty="0">
              <a:latin typeface="Imprint MT Shadow"/>
              <a:cs typeface="Imprint MT Shadow"/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478343" y="1968499"/>
            <a:ext cx="3371337" cy="579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process that initiates, guides and 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maintains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goal-oriented behaviors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2113" y="2547936"/>
            <a:ext cx="19446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Activation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Persistence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Intensity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0118" y="2058121"/>
            <a:ext cx="2915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trike="sngStrike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Motivation  =  Efficiency</a:t>
            </a:r>
            <a:endParaRPr lang="en-US" sz="2000" strike="sngStrike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62150" y="4708525"/>
            <a:ext cx="520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/>
                <a:cs typeface="Arial"/>
              </a:rPr>
              <a:t>Ok, but limited applicability to everyday life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98563" y="3937001"/>
            <a:ext cx="673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Motivation  =  Needs and Drives</a:t>
            </a:r>
            <a:endParaRPr lang="en-US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026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475166" y="5532170"/>
            <a:ext cx="1330629" cy="1418533"/>
            <a:chOff x="2406651" y="4947111"/>
            <a:chExt cx="762000" cy="812339"/>
          </a:xfrm>
        </p:grpSpPr>
        <p:sp>
          <p:nvSpPr>
            <p:cNvPr id="8" name="Can 7"/>
            <p:cNvSpPr/>
            <p:nvPr/>
          </p:nvSpPr>
          <p:spPr>
            <a:xfrm>
              <a:off x="2764003" y="5283719"/>
              <a:ext cx="55318" cy="475731"/>
            </a:xfrm>
            <a:prstGeom prst="ca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40000" dist="23000" dir="48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406651" y="4947111"/>
              <a:ext cx="762000" cy="412116"/>
            </a:xfrm>
            <a:prstGeom prst="roundRect">
              <a:avLst>
                <a:gd name="adj" fmla="val 7607"/>
              </a:avLst>
            </a:prstGeom>
            <a:solidFill>
              <a:srgbClr val="EDB21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416608" y="4957046"/>
              <a:ext cx="739873" cy="394160"/>
            </a:xfrm>
            <a:prstGeom prst="roundRect">
              <a:avLst>
                <a:gd name="adj" fmla="val 7607"/>
              </a:avLst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18153" y="4986399"/>
              <a:ext cx="735858" cy="317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Been For </a:t>
              </a:r>
              <a:r>
                <a:rPr lang="en-US" sz="1000" dirty="0"/>
                <a:t>Y</a:t>
              </a:r>
              <a:r>
                <a:rPr lang="en-US" sz="1000" dirty="0" smtClean="0"/>
                <a:t>our 60,000 Mile </a:t>
              </a:r>
            </a:p>
            <a:p>
              <a:pPr algn="ctr"/>
              <a:r>
                <a:rPr lang="en-US" sz="1000" dirty="0" smtClean="0"/>
                <a:t>Check-up Lately?</a:t>
              </a:r>
              <a:endParaRPr lang="en-US" sz="10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65125" y="706448"/>
            <a:ext cx="84216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Imprint MT Shadow"/>
                <a:cs typeface="Imprint MT Shadow"/>
              </a:rPr>
              <a:t>MOTIVATION</a:t>
            </a:r>
            <a:endParaRPr lang="en-US" sz="8800" dirty="0">
              <a:latin typeface="Imprint MT Shadow"/>
              <a:cs typeface="Imprint MT Shadow"/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478343" y="1968499"/>
            <a:ext cx="3371337" cy="579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process that initiates, guides and 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maintains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goal-oriented behaviors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2113" y="2547936"/>
            <a:ext cx="19446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Activation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Persistence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Intensity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3312" y="2058121"/>
            <a:ext cx="2915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trike="sngStrike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Motivation  =  Efficiency</a:t>
            </a:r>
            <a:endParaRPr lang="en-US" sz="2000" strike="sngStrike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62150" y="4708525"/>
            <a:ext cx="520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/>
                <a:cs typeface="Arial"/>
              </a:rPr>
              <a:t>We often act in ways that contradict what we’ve previously experienced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2250" y="3937001"/>
            <a:ext cx="892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Motivation  =  Incentives or Reinforcement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63712" y="2414585"/>
            <a:ext cx="673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(Motivation  =  Needs and Drives)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655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475166" y="5532170"/>
            <a:ext cx="1330629" cy="1418533"/>
            <a:chOff x="2406651" y="4947111"/>
            <a:chExt cx="762000" cy="812339"/>
          </a:xfrm>
        </p:grpSpPr>
        <p:sp>
          <p:nvSpPr>
            <p:cNvPr id="8" name="Can 7"/>
            <p:cNvSpPr/>
            <p:nvPr/>
          </p:nvSpPr>
          <p:spPr>
            <a:xfrm>
              <a:off x="2764003" y="5283719"/>
              <a:ext cx="55318" cy="475731"/>
            </a:xfrm>
            <a:prstGeom prst="ca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40000" dist="23000" dir="48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406651" y="4947111"/>
              <a:ext cx="762000" cy="412116"/>
            </a:xfrm>
            <a:prstGeom prst="roundRect">
              <a:avLst>
                <a:gd name="adj" fmla="val 7607"/>
              </a:avLst>
            </a:prstGeom>
            <a:solidFill>
              <a:srgbClr val="EDB21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416608" y="4957046"/>
              <a:ext cx="739873" cy="394160"/>
            </a:xfrm>
            <a:prstGeom prst="roundRect">
              <a:avLst>
                <a:gd name="adj" fmla="val 7607"/>
              </a:avLst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18153" y="4986399"/>
              <a:ext cx="735858" cy="317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Been For </a:t>
              </a:r>
              <a:r>
                <a:rPr lang="en-US" sz="1000" dirty="0"/>
                <a:t>Y</a:t>
              </a:r>
              <a:r>
                <a:rPr lang="en-US" sz="1000" dirty="0" smtClean="0"/>
                <a:t>our 60,000 Mile </a:t>
              </a:r>
            </a:p>
            <a:p>
              <a:pPr algn="ctr"/>
              <a:r>
                <a:rPr lang="en-US" sz="1000" dirty="0" smtClean="0"/>
                <a:t>Check-up Lately?</a:t>
              </a:r>
              <a:endParaRPr lang="en-US" sz="10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65125" y="706448"/>
            <a:ext cx="84216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Imprint MT Shadow"/>
                <a:cs typeface="Imprint MT Shadow"/>
              </a:rPr>
              <a:t>MOTIVATION</a:t>
            </a:r>
            <a:endParaRPr lang="en-US" sz="8800" dirty="0">
              <a:latin typeface="Imprint MT Shadow"/>
              <a:cs typeface="Imprint MT Shadow"/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478343" y="1968499"/>
            <a:ext cx="3371337" cy="579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process that initiates, guides and 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maintains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goal-oriented behaviors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2113" y="2547936"/>
            <a:ext cx="19446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Activation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Persistence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Intensity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3312" y="2058121"/>
            <a:ext cx="2915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trike="sngStrike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Motivation    Efficiency</a:t>
            </a:r>
            <a:endParaRPr lang="en-US" sz="2000" strike="sngStrike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62150" y="4708525"/>
            <a:ext cx="520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/>
                <a:cs typeface="Arial"/>
              </a:rPr>
              <a:t>Rosenhan</a:t>
            </a:r>
            <a:r>
              <a:rPr lang="en-US" sz="2800" dirty="0" smtClean="0">
                <a:latin typeface="Arial"/>
                <a:cs typeface="Arial"/>
              </a:rPr>
              <a:t> Experiment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95438" y="3929064"/>
            <a:ext cx="5945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Motivation  =  Expectations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63712" y="2414585"/>
            <a:ext cx="673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(Motivation  =  Needs and Drives)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98831" y="2787646"/>
            <a:ext cx="5149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(Motivation  =  Incentives or Reinforcement)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614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475166" y="5532170"/>
            <a:ext cx="1330629" cy="1418533"/>
            <a:chOff x="2406651" y="4947111"/>
            <a:chExt cx="762000" cy="812339"/>
          </a:xfrm>
        </p:grpSpPr>
        <p:sp>
          <p:nvSpPr>
            <p:cNvPr id="8" name="Can 7"/>
            <p:cNvSpPr/>
            <p:nvPr/>
          </p:nvSpPr>
          <p:spPr>
            <a:xfrm>
              <a:off x="2764003" y="5283719"/>
              <a:ext cx="55318" cy="475731"/>
            </a:xfrm>
            <a:prstGeom prst="ca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40000" dist="23000" dir="48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406651" y="4947111"/>
              <a:ext cx="762000" cy="412116"/>
            </a:xfrm>
            <a:prstGeom prst="roundRect">
              <a:avLst>
                <a:gd name="adj" fmla="val 7607"/>
              </a:avLst>
            </a:prstGeom>
            <a:solidFill>
              <a:srgbClr val="EDB21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416608" y="4957046"/>
              <a:ext cx="739873" cy="394160"/>
            </a:xfrm>
            <a:prstGeom prst="roundRect">
              <a:avLst>
                <a:gd name="adj" fmla="val 7607"/>
              </a:avLst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18153" y="4986399"/>
              <a:ext cx="735858" cy="317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Been For </a:t>
              </a:r>
              <a:r>
                <a:rPr lang="en-US" sz="1000" dirty="0"/>
                <a:t>Y</a:t>
              </a:r>
              <a:r>
                <a:rPr lang="en-US" sz="1000" dirty="0" smtClean="0"/>
                <a:t>our 60,000 Mile </a:t>
              </a:r>
            </a:p>
            <a:p>
              <a:pPr algn="ctr"/>
              <a:r>
                <a:rPr lang="en-US" sz="1000" dirty="0" smtClean="0"/>
                <a:t>Check-up Lately?</a:t>
              </a:r>
              <a:endParaRPr lang="en-US" sz="10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65125" y="706448"/>
            <a:ext cx="84216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Imprint MT Shadow"/>
                <a:cs typeface="Imprint MT Shadow"/>
              </a:rPr>
              <a:t>MOTIVATION</a:t>
            </a:r>
            <a:endParaRPr lang="en-US" sz="8800" dirty="0">
              <a:latin typeface="Imprint MT Shadow"/>
              <a:cs typeface="Imprint MT Shadow"/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478343" y="1968499"/>
            <a:ext cx="3371337" cy="579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process that initiates, guides and 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maintains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goal-oriented behaviors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2113" y="2547936"/>
            <a:ext cx="19446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Activation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Persistence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Intensity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3312" y="2058121"/>
            <a:ext cx="2915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trike="sngStrike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Motivation    Efficiency</a:t>
            </a:r>
            <a:endParaRPr lang="en-US" sz="2000" strike="sngStrike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62150" y="4708525"/>
            <a:ext cx="520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/>
                <a:cs typeface="Arial"/>
              </a:rPr>
              <a:t>Maslow and the Humanists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0438" y="3929064"/>
            <a:ext cx="711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Motivation  =  Hierarchy of Needs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63712" y="2414585"/>
            <a:ext cx="673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(Motivation  ~  Needs and Drives)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98831" y="2787646"/>
            <a:ext cx="5149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(Motivation  ~  Incentives or Reinforcement)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1" y="3152770"/>
            <a:ext cx="4046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(Motivation  ~  Expectations)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73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475166" y="5532170"/>
            <a:ext cx="1330629" cy="1418533"/>
            <a:chOff x="2406651" y="4947111"/>
            <a:chExt cx="762000" cy="812339"/>
          </a:xfrm>
        </p:grpSpPr>
        <p:sp>
          <p:nvSpPr>
            <p:cNvPr id="8" name="Can 7"/>
            <p:cNvSpPr/>
            <p:nvPr/>
          </p:nvSpPr>
          <p:spPr>
            <a:xfrm>
              <a:off x="2764003" y="5283719"/>
              <a:ext cx="55318" cy="475731"/>
            </a:xfrm>
            <a:prstGeom prst="ca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40000" dist="23000" dir="48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406651" y="4947111"/>
              <a:ext cx="762000" cy="412116"/>
            </a:xfrm>
            <a:prstGeom prst="roundRect">
              <a:avLst>
                <a:gd name="adj" fmla="val 7607"/>
              </a:avLst>
            </a:prstGeom>
            <a:solidFill>
              <a:srgbClr val="EDB21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416608" y="4957046"/>
              <a:ext cx="739873" cy="394160"/>
            </a:xfrm>
            <a:prstGeom prst="roundRect">
              <a:avLst>
                <a:gd name="adj" fmla="val 7607"/>
              </a:avLst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18153" y="4986399"/>
              <a:ext cx="735858" cy="317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Been For </a:t>
              </a:r>
              <a:r>
                <a:rPr lang="en-US" sz="1000" dirty="0"/>
                <a:t>Y</a:t>
              </a:r>
              <a:r>
                <a:rPr lang="en-US" sz="1000" dirty="0" smtClean="0"/>
                <a:t>our 60,000 Mile </a:t>
              </a:r>
            </a:p>
            <a:p>
              <a:pPr algn="ctr"/>
              <a:r>
                <a:rPr lang="en-US" sz="1000" dirty="0" smtClean="0"/>
                <a:t>Check-up Lately?</a:t>
              </a:r>
              <a:endParaRPr lang="en-US" sz="10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65125" y="706448"/>
            <a:ext cx="84216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Imprint MT Shadow"/>
                <a:cs typeface="Imprint MT Shadow"/>
              </a:rPr>
              <a:t>MOTIVATION</a:t>
            </a:r>
            <a:endParaRPr lang="en-US" sz="8800" dirty="0">
              <a:latin typeface="Imprint MT Shadow"/>
              <a:cs typeface="Imprint MT Shadow"/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478343" y="1968499"/>
            <a:ext cx="3371337" cy="579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process that initiates, guides and 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maintains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goal-oriented behaviors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2113" y="2547936"/>
            <a:ext cx="19446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Activation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Persistence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Intensity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3312" y="2058121"/>
            <a:ext cx="2915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trike="sngStrike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Motivation    Efficiency</a:t>
            </a:r>
            <a:endParaRPr lang="en-US" sz="2000" strike="sngStrike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62150" y="4708525"/>
            <a:ext cx="520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/>
                <a:cs typeface="Arial"/>
              </a:rPr>
              <a:t>Daniel Pink and others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0438" y="3929064"/>
            <a:ext cx="711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Motivation  =  Perceived Meaning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63712" y="2414585"/>
            <a:ext cx="673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(Motivation  ~  Needs and Drives)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98831" y="2787646"/>
            <a:ext cx="5149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(Motivation  ~  Incentives or Reinforcement)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1" y="3152770"/>
            <a:ext cx="4046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(Motivation  ~  Expectations)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84421" y="3494547"/>
            <a:ext cx="4214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</a:rPr>
              <a:t>(Motivation  </a:t>
            </a:r>
            <a:r>
              <a:rPr lang="en-US" sz="2000" dirty="0">
                <a:solidFill>
                  <a:srgbClr val="7F7F7F"/>
                </a:solidFill>
                <a:latin typeface="Arial"/>
                <a:cs typeface="Arial"/>
              </a:rPr>
              <a:t>~</a:t>
            </a:r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</a:rPr>
              <a:t>  Hierarchy of Needs)</a:t>
            </a:r>
            <a:endParaRPr lang="en-US" sz="2000" dirty="0">
              <a:solidFill>
                <a:srgbClr val="7F7F7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887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475166" y="5532170"/>
            <a:ext cx="1330629" cy="1418533"/>
            <a:chOff x="2406651" y="4947111"/>
            <a:chExt cx="762000" cy="812339"/>
          </a:xfrm>
        </p:grpSpPr>
        <p:sp>
          <p:nvSpPr>
            <p:cNvPr id="8" name="Can 7"/>
            <p:cNvSpPr/>
            <p:nvPr/>
          </p:nvSpPr>
          <p:spPr>
            <a:xfrm>
              <a:off x="2764003" y="5283719"/>
              <a:ext cx="55318" cy="475731"/>
            </a:xfrm>
            <a:prstGeom prst="ca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40000" dist="23000" dir="48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406651" y="4947111"/>
              <a:ext cx="762000" cy="412116"/>
            </a:xfrm>
            <a:prstGeom prst="roundRect">
              <a:avLst>
                <a:gd name="adj" fmla="val 7607"/>
              </a:avLst>
            </a:prstGeom>
            <a:solidFill>
              <a:srgbClr val="EDB21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416608" y="4957046"/>
              <a:ext cx="739873" cy="394160"/>
            </a:xfrm>
            <a:prstGeom prst="roundRect">
              <a:avLst>
                <a:gd name="adj" fmla="val 7607"/>
              </a:avLst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18153" y="4986399"/>
              <a:ext cx="735858" cy="317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Been For </a:t>
              </a:r>
              <a:r>
                <a:rPr lang="en-US" sz="1000" dirty="0"/>
                <a:t>Y</a:t>
              </a:r>
              <a:r>
                <a:rPr lang="en-US" sz="1000" dirty="0" smtClean="0"/>
                <a:t>our 60,000 Mile </a:t>
              </a:r>
            </a:p>
            <a:p>
              <a:pPr algn="ctr"/>
              <a:r>
                <a:rPr lang="en-US" sz="1000" dirty="0" smtClean="0"/>
                <a:t>Check-up Lately?</a:t>
              </a:r>
              <a:endParaRPr lang="en-US" sz="10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12750" y="1952635"/>
            <a:ext cx="84216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Imprint MT Shadow"/>
                <a:cs typeface="Imprint MT Shadow"/>
              </a:rPr>
              <a:t>MOTIVATION</a:t>
            </a:r>
            <a:endParaRPr lang="en-US" sz="8800" dirty="0">
              <a:latin typeface="Imprint MT Shadow"/>
              <a:cs typeface="Imprint MT Shadow"/>
            </a:endParaRPr>
          </a:p>
        </p:txBody>
      </p:sp>
    </p:spTree>
    <p:extLst>
      <p:ext uri="{BB962C8B-B14F-4D97-AF65-F5344CB8AC3E}">
        <p14:creationId xmlns:p14="http://schemas.microsoft.com/office/powerpoint/2010/main" val="112295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475166" y="5532170"/>
            <a:ext cx="1330629" cy="1418533"/>
            <a:chOff x="2406651" y="4947111"/>
            <a:chExt cx="762000" cy="812339"/>
          </a:xfrm>
        </p:grpSpPr>
        <p:sp>
          <p:nvSpPr>
            <p:cNvPr id="8" name="Can 7"/>
            <p:cNvSpPr/>
            <p:nvPr/>
          </p:nvSpPr>
          <p:spPr>
            <a:xfrm>
              <a:off x="2764003" y="5283719"/>
              <a:ext cx="55318" cy="475731"/>
            </a:xfrm>
            <a:prstGeom prst="ca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40000" dist="23000" dir="48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406651" y="4947111"/>
              <a:ext cx="762000" cy="412116"/>
            </a:xfrm>
            <a:prstGeom prst="roundRect">
              <a:avLst>
                <a:gd name="adj" fmla="val 7607"/>
              </a:avLst>
            </a:prstGeom>
            <a:solidFill>
              <a:srgbClr val="EDB21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416608" y="4957046"/>
              <a:ext cx="739873" cy="394160"/>
            </a:xfrm>
            <a:prstGeom prst="roundRect">
              <a:avLst>
                <a:gd name="adj" fmla="val 7607"/>
              </a:avLst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18153" y="4986399"/>
              <a:ext cx="735858" cy="317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Been For </a:t>
              </a:r>
              <a:r>
                <a:rPr lang="en-US" sz="1000" dirty="0"/>
                <a:t>Y</a:t>
              </a:r>
              <a:r>
                <a:rPr lang="en-US" sz="1000" dirty="0" smtClean="0"/>
                <a:t>our 60,000 Mile </a:t>
              </a:r>
            </a:p>
            <a:p>
              <a:pPr algn="ctr"/>
              <a:r>
                <a:rPr lang="en-US" sz="1000" dirty="0" smtClean="0"/>
                <a:t>Check-up Lately?</a:t>
              </a:r>
              <a:endParaRPr lang="en-US" sz="1000" dirty="0"/>
            </a:p>
          </p:txBody>
        </p:sp>
      </p:grpSp>
      <p:pic>
        <p:nvPicPr>
          <p:cNvPr id="9" name="Picture 8" descr="McQueen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52" y="2027238"/>
            <a:ext cx="6299200" cy="2933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68375" y="1214438"/>
            <a:ext cx="673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Motivation as Meaning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1223963" y="4859338"/>
            <a:ext cx="673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Meaning as </a:t>
            </a:r>
            <a:r>
              <a:rPr lang="en-US" sz="3600" dirty="0" smtClean="0">
                <a:solidFill>
                  <a:srgbClr val="EB0000"/>
                </a:solidFill>
              </a:rPr>
              <a:t>Story</a:t>
            </a:r>
            <a:endParaRPr lang="en-US" sz="3600" dirty="0">
              <a:solidFill>
                <a:srgbClr val="EB0000"/>
              </a:solidFill>
            </a:endParaRPr>
          </a:p>
        </p:txBody>
      </p:sp>
      <p:pic>
        <p:nvPicPr>
          <p:cNvPr id="20" name="Picture 19" descr="C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5817870"/>
            <a:ext cx="1062038" cy="84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12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475166" y="5532170"/>
            <a:ext cx="1330629" cy="1418533"/>
            <a:chOff x="2406651" y="4947111"/>
            <a:chExt cx="762000" cy="812339"/>
          </a:xfrm>
        </p:grpSpPr>
        <p:sp>
          <p:nvSpPr>
            <p:cNvPr id="8" name="Can 7"/>
            <p:cNvSpPr/>
            <p:nvPr/>
          </p:nvSpPr>
          <p:spPr>
            <a:xfrm>
              <a:off x="2764003" y="5283719"/>
              <a:ext cx="55318" cy="475731"/>
            </a:xfrm>
            <a:prstGeom prst="ca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40000" dist="23000" dir="48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406651" y="4947111"/>
              <a:ext cx="762000" cy="412116"/>
            </a:xfrm>
            <a:prstGeom prst="roundRect">
              <a:avLst>
                <a:gd name="adj" fmla="val 7607"/>
              </a:avLst>
            </a:prstGeom>
            <a:solidFill>
              <a:srgbClr val="EDB21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416608" y="4957046"/>
              <a:ext cx="739873" cy="394160"/>
            </a:xfrm>
            <a:prstGeom prst="roundRect">
              <a:avLst>
                <a:gd name="adj" fmla="val 7607"/>
              </a:avLst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18153" y="4986399"/>
              <a:ext cx="735858" cy="317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Been For </a:t>
              </a:r>
              <a:r>
                <a:rPr lang="en-US" sz="1000" dirty="0"/>
                <a:t>Y</a:t>
              </a:r>
              <a:r>
                <a:rPr lang="en-US" sz="1000" dirty="0" smtClean="0"/>
                <a:t>our 60,000 Mile </a:t>
              </a:r>
            </a:p>
            <a:p>
              <a:pPr algn="ctr"/>
              <a:r>
                <a:rPr lang="en-US" sz="1000" dirty="0" smtClean="0"/>
                <a:t>Check-up Lately?</a:t>
              </a:r>
              <a:endParaRPr lang="en-US" sz="1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119062" y="468313"/>
            <a:ext cx="673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Motivation as Meaning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1992315" y="898516"/>
            <a:ext cx="673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Meaning as </a:t>
            </a:r>
            <a:r>
              <a:rPr lang="en-US" sz="3600" dirty="0" smtClean="0">
                <a:solidFill>
                  <a:srgbClr val="EB0000"/>
                </a:solidFill>
              </a:rPr>
              <a:t>Story</a:t>
            </a:r>
            <a:endParaRPr lang="en-US" sz="3600" dirty="0">
              <a:solidFill>
                <a:srgbClr val="EB0000"/>
              </a:solidFill>
            </a:endParaRPr>
          </a:p>
        </p:txBody>
      </p:sp>
      <p:pic>
        <p:nvPicPr>
          <p:cNvPr id="2" name="Picture 1" descr="LeSabr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52" y="1600197"/>
            <a:ext cx="6974094" cy="365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04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475166" y="5532170"/>
            <a:ext cx="1330629" cy="1418533"/>
            <a:chOff x="2406651" y="4947111"/>
            <a:chExt cx="762000" cy="812339"/>
          </a:xfrm>
        </p:grpSpPr>
        <p:sp>
          <p:nvSpPr>
            <p:cNvPr id="8" name="Can 7"/>
            <p:cNvSpPr/>
            <p:nvPr/>
          </p:nvSpPr>
          <p:spPr>
            <a:xfrm>
              <a:off x="2764003" y="5283719"/>
              <a:ext cx="55318" cy="475731"/>
            </a:xfrm>
            <a:prstGeom prst="ca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40000" dist="23000" dir="48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406651" y="4947111"/>
              <a:ext cx="762000" cy="412116"/>
            </a:xfrm>
            <a:prstGeom prst="roundRect">
              <a:avLst>
                <a:gd name="adj" fmla="val 7607"/>
              </a:avLst>
            </a:prstGeom>
            <a:solidFill>
              <a:srgbClr val="EDB21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416608" y="4957046"/>
              <a:ext cx="739873" cy="394160"/>
            </a:xfrm>
            <a:prstGeom prst="roundRect">
              <a:avLst>
                <a:gd name="adj" fmla="val 7607"/>
              </a:avLst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18153" y="4986399"/>
              <a:ext cx="735858" cy="317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Been For </a:t>
              </a:r>
              <a:r>
                <a:rPr lang="en-US" sz="1000" dirty="0"/>
                <a:t>Y</a:t>
              </a:r>
              <a:r>
                <a:rPr lang="en-US" sz="1000" dirty="0" smtClean="0"/>
                <a:t>our 60,000 Mile </a:t>
              </a:r>
            </a:p>
            <a:p>
              <a:pPr algn="ctr"/>
              <a:r>
                <a:rPr lang="en-US" sz="1000" dirty="0" smtClean="0"/>
                <a:t>Check-up Lately?</a:t>
              </a:r>
              <a:endParaRPr lang="en-US" sz="1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119062" y="468313"/>
            <a:ext cx="673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Motivation as Meaning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1992315" y="898516"/>
            <a:ext cx="673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Meaning as </a:t>
            </a:r>
            <a:r>
              <a:rPr lang="en-US" sz="3600" dirty="0" smtClean="0">
                <a:solidFill>
                  <a:srgbClr val="EB0000"/>
                </a:solidFill>
              </a:rPr>
              <a:t>Story</a:t>
            </a:r>
            <a:endParaRPr lang="en-US" sz="3600" dirty="0">
              <a:solidFill>
                <a:srgbClr val="EB0000"/>
              </a:solidFill>
            </a:endParaRPr>
          </a:p>
        </p:txBody>
      </p:sp>
      <p:pic>
        <p:nvPicPr>
          <p:cNvPr id="3" name="Picture 2" descr="LeSabr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312" y="1785937"/>
            <a:ext cx="4810126" cy="360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0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475166" y="5532170"/>
            <a:ext cx="1330629" cy="1418533"/>
            <a:chOff x="2406651" y="4947111"/>
            <a:chExt cx="762000" cy="812339"/>
          </a:xfrm>
        </p:grpSpPr>
        <p:sp>
          <p:nvSpPr>
            <p:cNvPr id="8" name="Can 7"/>
            <p:cNvSpPr/>
            <p:nvPr/>
          </p:nvSpPr>
          <p:spPr>
            <a:xfrm>
              <a:off x="2764003" y="5283719"/>
              <a:ext cx="55318" cy="475731"/>
            </a:xfrm>
            <a:prstGeom prst="ca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40000" dist="23000" dir="48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406651" y="4947111"/>
              <a:ext cx="762000" cy="412116"/>
            </a:xfrm>
            <a:prstGeom prst="roundRect">
              <a:avLst>
                <a:gd name="adj" fmla="val 7607"/>
              </a:avLst>
            </a:prstGeom>
            <a:solidFill>
              <a:srgbClr val="EDB21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416608" y="4957046"/>
              <a:ext cx="739873" cy="394160"/>
            </a:xfrm>
            <a:prstGeom prst="roundRect">
              <a:avLst>
                <a:gd name="adj" fmla="val 7607"/>
              </a:avLst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18153" y="4986399"/>
              <a:ext cx="735858" cy="317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Been For </a:t>
              </a:r>
              <a:r>
                <a:rPr lang="en-US" sz="1000" dirty="0"/>
                <a:t>Y</a:t>
              </a:r>
              <a:r>
                <a:rPr lang="en-US" sz="1000" dirty="0" smtClean="0"/>
                <a:t>our 60,000 Mile </a:t>
              </a:r>
            </a:p>
            <a:p>
              <a:pPr algn="ctr"/>
              <a:r>
                <a:rPr lang="en-US" sz="1000" dirty="0" smtClean="0"/>
                <a:t>Check-up Lately?</a:t>
              </a:r>
              <a:endParaRPr lang="en-US" sz="1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119062" y="468313"/>
            <a:ext cx="673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Motivation as Meaning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1992315" y="898516"/>
            <a:ext cx="673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Meaning as </a:t>
            </a:r>
            <a:r>
              <a:rPr lang="en-US" sz="3600" dirty="0" smtClean="0">
                <a:solidFill>
                  <a:srgbClr val="EB0000"/>
                </a:solidFill>
              </a:rPr>
              <a:t>Story</a:t>
            </a:r>
            <a:endParaRPr lang="en-US" sz="3600" dirty="0">
              <a:solidFill>
                <a:srgbClr val="EB0000"/>
              </a:solidFill>
            </a:endParaRPr>
          </a:p>
        </p:txBody>
      </p:sp>
      <p:pic>
        <p:nvPicPr>
          <p:cNvPr id="12" name="Picture 11" descr="McQueen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158" y="1781176"/>
            <a:ext cx="1663422" cy="774699"/>
          </a:xfrm>
          <a:prstGeom prst="rect">
            <a:avLst/>
          </a:prstGeom>
        </p:spPr>
      </p:pic>
      <p:pic>
        <p:nvPicPr>
          <p:cNvPr id="2" name="Picture 1" descr="Herbe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381" y="1768475"/>
            <a:ext cx="1207899" cy="819150"/>
          </a:xfrm>
          <a:prstGeom prst="rect">
            <a:avLst/>
          </a:prstGeom>
        </p:spPr>
      </p:pic>
      <p:pic>
        <p:nvPicPr>
          <p:cNvPr id="7" name="Picture 6" descr="Ectomobil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650" y="1777999"/>
            <a:ext cx="1619252" cy="809626"/>
          </a:xfrm>
          <a:prstGeom prst="rect">
            <a:avLst/>
          </a:prstGeom>
        </p:spPr>
      </p:pic>
      <p:pic>
        <p:nvPicPr>
          <p:cNvPr id="14" name="Picture 13" descr="Lincoln Continenta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54" y="1766888"/>
            <a:ext cx="1135063" cy="823299"/>
          </a:xfrm>
          <a:prstGeom prst="rect">
            <a:avLst/>
          </a:prstGeom>
        </p:spPr>
      </p:pic>
      <p:pic>
        <p:nvPicPr>
          <p:cNvPr id="15" name="Picture 14" descr="Waynes World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49" y="1773238"/>
            <a:ext cx="1509713" cy="82300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25563" y="2928938"/>
            <a:ext cx="61118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Ever name your car?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When has your car broken down?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ROADTRIP!!!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Ever experience a right-of-passage in a car?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What’s the care you’d rather have?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Pedittle</a:t>
            </a:r>
            <a:r>
              <a:rPr lang="en-US" sz="2400" dirty="0" smtClean="0"/>
              <a:t>!!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Favorite driving song?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Ever sing in the car?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0482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475166" y="5532170"/>
            <a:ext cx="1330629" cy="1418533"/>
            <a:chOff x="2406651" y="4947111"/>
            <a:chExt cx="762000" cy="812339"/>
          </a:xfrm>
        </p:grpSpPr>
        <p:sp>
          <p:nvSpPr>
            <p:cNvPr id="8" name="Can 7"/>
            <p:cNvSpPr/>
            <p:nvPr/>
          </p:nvSpPr>
          <p:spPr>
            <a:xfrm>
              <a:off x="2764003" y="5283719"/>
              <a:ext cx="55318" cy="475731"/>
            </a:xfrm>
            <a:prstGeom prst="ca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40000" dist="23000" dir="48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406651" y="4947111"/>
              <a:ext cx="762000" cy="412116"/>
            </a:xfrm>
            <a:prstGeom prst="roundRect">
              <a:avLst>
                <a:gd name="adj" fmla="val 7607"/>
              </a:avLst>
            </a:prstGeom>
            <a:solidFill>
              <a:srgbClr val="EDB21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416608" y="4957046"/>
              <a:ext cx="739873" cy="394160"/>
            </a:xfrm>
            <a:prstGeom prst="roundRect">
              <a:avLst>
                <a:gd name="adj" fmla="val 7607"/>
              </a:avLst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18153" y="4986399"/>
              <a:ext cx="735858" cy="317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Been For </a:t>
              </a:r>
              <a:r>
                <a:rPr lang="en-US" sz="1000" dirty="0"/>
                <a:t>Y</a:t>
              </a:r>
              <a:r>
                <a:rPr lang="en-US" sz="1000" dirty="0" smtClean="0"/>
                <a:t>our 60,000 Mile </a:t>
              </a:r>
            </a:p>
            <a:p>
              <a:pPr algn="ctr"/>
              <a:r>
                <a:rPr lang="en-US" sz="1000" dirty="0" smtClean="0"/>
                <a:t>Check-up Lately?</a:t>
              </a:r>
              <a:endParaRPr lang="en-US" sz="1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119062" y="468313"/>
            <a:ext cx="673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Motivation as Meaning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1992315" y="898516"/>
            <a:ext cx="673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Meaning as </a:t>
            </a:r>
            <a:r>
              <a:rPr lang="en-US" sz="3600" dirty="0" smtClean="0">
                <a:solidFill>
                  <a:srgbClr val="EB0000"/>
                </a:solidFill>
              </a:rPr>
              <a:t>Story</a:t>
            </a:r>
            <a:endParaRPr lang="en-US" sz="3600" dirty="0">
              <a:solidFill>
                <a:srgbClr val="EB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25563" y="2928938"/>
            <a:ext cx="66119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What are the stories we tell about our work?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Who are the characters?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How are we changing lives?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What do these images mean to our campuses?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</p:txBody>
      </p:sp>
      <p:pic>
        <p:nvPicPr>
          <p:cNvPr id="3" name="Picture 2" descr="Colleg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26" y="1770063"/>
            <a:ext cx="825500" cy="825500"/>
          </a:xfrm>
          <a:prstGeom prst="rect">
            <a:avLst/>
          </a:prstGeom>
        </p:spPr>
      </p:pic>
      <p:pic>
        <p:nvPicPr>
          <p:cNvPr id="9" name="Picture 8" descr="College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200" y="1766888"/>
            <a:ext cx="1081088" cy="832014"/>
          </a:xfrm>
          <a:prstGeom prst="rect">
            <a:avLst/>
          </a:prstGeom>
        </p:spPr>
      </p:pic>
      <p:pic>
        <p:nvPicPr>
          <p:cNvPr id="13" name="Picture 12" descr="College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62" y="1771650"/>
            <a:ext cx="768349" cy="833586"/>
          </a:xfrm>
          <a:prstGeom prst="rect">
            <a:avLst/>
          </a:prstGeom>
        </p:spPr>
      </p:pic>
      <p:pic>
        <p:nvPicPr>
          <p:cNvPr id="18" name="Picture 17" descr="College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51" y="1770063"/>
            <a:ext cx="635000" cy="829469"/>
          </a:xfrm>
          <a:prstGeom prst="rect">
            <a:avLst/>
          </a:prstGeom>
        </p:spPr>
      </p:pic>
      <p:pic>
        <p:nvPicPr>
          <p:cNvPr id="20" name="Picture 19" descr="College5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73" y="1773238"/>
            <a:ext cx="1412877" cy="821585"/>
          </a:xfrm>
          <a:prstGeom prst="rect">
            <a:avLst/>
          </a:prstGeom>
        </p:spPr>
      </p:pic>
      <p:pic>
        <p:nvPicPr>
          <p:cNvPr id="21" name="Picture 20" descr="College 6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67" y="1770062"/>
            <a:ext cx="811367" cy="831651"/>
          </a:xfrm>
          <a:prstGeom prst="rect">
            <a:avLst/>
          </a:prstGeom>
        </p:spPr>
      </p:pic>
      <p:pic>
        <p:nvPicPr>
          <p:cNvPr id="22" name="Picture 21" descr="college7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30" y="1779587"/>
            <a:ext cx="798513" cy="819902"/>
          </a:xfrm>
          <a:prstGeom prst="rect">
            <a:avLst/>
          </a:prstGeom>
        </p:spPr>
      </p:pic>
      <p:pic>
        <p:nvPicPr>
          <p:cNvPr id="23" name="Picture 22" descr="college8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41" y="1778000"/>
            <a:ext cx="587375" cy="81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5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475166" y="5532170"/>
            <a:ext cx="1330629" cy="1418533"/>
            <a:chOff x="2406651" y="4947111"/>
            <a:chExt cx="762000" cy="812339"/>
          </a:xfrm>
        </p:grpSpPr>
        <p:sp>
          <p:nvSpPr>
            <p:cNvPr id="8" name="Can 7"/>
            <p:cNvSpPr/>
            <p:nvPr/>
          </p:nvSpPr>
          <p:spPr>
            <a:xfrm>
              <a:off x="2764003" y="5283719"/>
              <a:ext cx="55318" cy="475731"/>
            </a:xfrm>
            <a:prstGeom prst="ca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40000" dist="23000" dir="48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406651" y="4947111"/>
              <a:ext cx="762000" cy="412116"/>
            </a:xfrm>
            <a:prstGeom prst="roundRect">
              <a:avLst>
                <a:gd name="adj" fmla="val 7607"/>
              </a:avLst>
            </a:prstGeom>
            <a:solidFill>
              <a:srgbClr val="EDB21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416608" y="4957046"/>
              <a:ext cx="739873" cy="394160"/>
            </a:xfrm>
            <a:prstGeom prst="roundRect">
              <a:avLst>
                <a:gd name="adj" fmla="val 7607"/>
              </a:avLst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18153" y="4986399"/>
              <a:ext cx="735858" cy="317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Been For </a:t>
              </a:r>
              <a:r>
                <a:rPr lang="en-US" sz="1000" dirty="0"/>
                <a:t>Y</a:t>
              </a:r>
              <a:r>
                <a:rPr lang="en-US" sz="1000" dirty="0" smtClean="0"/>
                <a:t>our 60,000 Mile </a:t>
              </a:r>
            </a:p>
            <a:p>
              <a:pPr algn="ctr"/>
              <a:r>
                <a:rPr lang="en-US" sz="1000" dirty="0" smtClean="0"/>
                <a:t>Check-up Lately?</a:t>
              </a:r>
              <a:endParaRPr lang="en-US" sz="1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119062" y="468313"/>
            <a:ext cx="673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Motivation as Meaning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1992315" y="898516"/>
            <a:ext cx="673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Meaning as </a:t>
            </a:r>
            <a:r>
              <a:rPr lang="en-US" sz="3600" dirty="0" smtClean="0">
                <a:solidFill>
                  <a:srgbClr val="EB0000"/>
                </a:solidFill>
              </a:rPr>
              <a:t>Story</a:t>
            </a:r>
            <a:endParaRPr lang="en-US" sz="3600" dirty="0">
              <a:solidFill>
                <a:srgbClr val="EB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2812" y="2754302"/>
            <a:ext cx="77311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Borrowing from Dan </a:t>
            </a:r>
            <a:r>
              <a:rPr lang="en-US" sz="2400" dirty="0" err="1" smtClean="0"/>
              <a:t>Ariely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Why do people seek to summit mountains?</a:t>
            </a:r>
          </a:p>
          <a:p>
            <a:endParaRPr lang="en-US" sz="2400" dirty="0"/>
          </a:p>
          <a:p>
            <a:r>
              <a:rPr lang="en-US" sz="2000" dirty="0" smtClean="0"/>
              <a:t>The </a:t>
            </a:r>
            <a:r>
              <a:rPr lang="en-US" sz="2000" dirty="0" err="1" smtClean="0"/>
              <a:t>Bionicles</a:t>
            </a:r>
            <a:r>
              <a:rPr lang="en-US" sz="2000" dirty="0" smtClean="0"/>
              <a:t> study– perceiving results of our effort</a:t>
            </a:r>
          </a:p>
          <a:p>
            <a:r>
              <a:rPr lang="en-US" sz="2000" dirty="0" smtClean="0"/>
              <a:t>The double letter study – perceiving that our effort is valued</a:t>
            </a:r>
          </a:p>
          <a:p>
            <a:r>
              <a:rPr lang="en-US" sz="2000" dirty="0" smtClean="0"/>
              <a:t>The origami study – challenge (effort put in) yields value of the product</a:t>
            </a:r>
          </a:p>
          <a:p>
            <a:r>
              <a:rPr lang="en-US" sz="2000" dirty="0" smtClean="0"/>
              <a:t>The call center study – understanding how others benefit (Grant) </a:t>
            </a:r>
          </a:p>
          <a:p>
            <a:r>
              <a:rPr lang="en-US" sz="2000" dirty="0" smtClean="0"/>
              <a:t>The mock interview study – the power of positive feedback</a:t>
            </a:r>
          </a:p>
          <a:p>
            <a:r>
              <a:rPr lang="en-US" sz="2000" dirty="0" smtClean="0"/>
              <a:t>The baby animals effect – performance and positive thoughts</a:t>
            </a:r>
          </a:p>
          <a:p>
            <a:r>
              <a:rPr lang="en-US" sz="2000" dirty="0" smtClean="0"/>
              <a:t>Stereotype Threat – how perceived threat impedes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		     performance (Steele)</a:t>
            </a:r>
          </a:p>
          <a:p>
            <a:endParaRPr lang="en-US" sz="2000" dirty="0"/>
          </a:p>
        </p:txBody>
      </p:sp>
      <p:pic>
        <p:nvPicPr>
          <p:cNvPr id="3" name="Picture 2" descr="Colleg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26" y="1770063"/>
            <a:ext cx="825500" cy="825500"/>
          </a:xfrm>
          <a:prstGeom prst="rect">
            <a:avLst/>
          </a:prstGeom>
        </p:spPr>
      </p:pic>
      <p:pic>
        <p:nvPicPr>
          <p:cNvPr id="9" name="Picture 8" descr="College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200" y="1766888"/>
            <a:ext cx="1081088" cy="832014"/>
          </a:xfrm>
          <a:prstGeom prst="rect">
            <a:avLst/>
          </a:prstGeom>
        </p:spPr>
      </p:pic>
      <p:pic>
        <p:nvPicPr>
          <p:cNvPr id="13" name="Picture 12" descr="College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62" y="1771650"/>
            <a:ext cx="768349" cy="833586"/>
          </a:xfrm>
          <a:prstGeom prst="rect">
            <a:avLst/>
          </a:prstGeom>
        </p:spPr>
      </p:pic>
      <p:pic>
        <p:nvPicPr>
          <p:cNvPr id="18" name="Picture 17" descr="College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51" y="1770063"/>
            <a:ext cx="635000" cy="829469"/>
          </a:xfrm>
          <a:prstGeom prst="rect">
            <a:avLst/>
          </a:prstGeom>
        </p:spPr>
      </p:pic>
      <p:pic>
        <p:nvPicPr>
          <p:cNvPr id="20" name="Picture 19" descr="College5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73" y="1773238"/>
            <a:ext cx="1412877" cy="821585"/>
          </a:xfrm>
          <a:prstGeom prst="rect">
            <a:avLst/>
          </a:prstGeom>
        </p:spPr>
      </p:pic>
      <p:pic>
        <p:nvPicPr>
          <p:cNvPr id="21" name="Picture 20" descr="College 6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67" y="1770062"/>
            <a:ext cx="811367" cy="831651"/>
          </a:xfrm>
          <a:prstGeom prst="rect">
            <a:avLst/>
          </a:prstGeom>
        </p:spPr>
      </p:pic>
      <p:pic>
        <p:nvPicPr>
          <p:cNvPr id="22" name="Picture 21" descr="college7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30" y="1779587"/>
            <a:ext cx="798513" cy="819902"/>
          </a:xfrm>
          <a:prstGeom prst="rect">
            <a:avLst/>
          </a:prstGeom>
        </p:spPr>
      </p:pic>
      <p:pic>
        <p:nvPicPr>
          <p:cNvPr id="23" name="Picture 22" descr="college8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41" y="1778000"/>
            <a:ext cx="587375" cy="81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36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475166" y="5532170"/>
            <a:ext cx="1330629" cy="1418533"/>
            <a:chOff x="2406651" y="4947111"/>
            <a:chExt cx="762000" cy="812339"/>
          </a:xfrm>
        </p:grpSpPr>
        <p:sp>
          <p:nvSpPr>
            <p:cNvPr id="8" name="Can 7"/>
            <p:cNvSpPr/>
            <p:nvPr/>
          </p:nvSpPr>
          <p:spPr>
            <a:xfrm>
              <a:off x="2764003" y="5283719"/>
              <a:ext cx="55318" cy="475731"/>
            </a:xfrm>
            <a:prstGeom prst="ca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40000" dist="23000" dir="48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406651" y="4947111"/>
              <a:ext cx="762000" cy="412116"/>
            </a:xfrm>
            <a:prstGeom prst="roundRect">
              <a:avLst>
                <a:gd name="adj" fmla="val 7607"/>
              </a:avLst>
            </a:prstGeom>
            <a:solidFill>
              <a:srgbClr val="EDB21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416608" y="4957046"/>
              <a:ext cx="739873" cy="394160"/>
            </a:xfrm>
            <a:prstGeom prst="roundRect">
              <a:avLst>
                <a:gd name="adj" fmla="val 7607"/>
              </a:avLst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18153" y="4986399"/>
              <a:ext cx="735858" cy="317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Been For </a:t>
              </a:r>
              <a:r>
                <a:rPr lang="en-US" sz="1000" dirty="0"/>
                <a:t>Y</a:t>
              </a:r>
              <a:r>
                <a:rPr lang="en-US" sz="1000" dirty="0" smtClean="0"/>
                <a:t>our 60,000 Mile </a:t>
              </a:r>
            </a:p>
            <a:p>
              <a:pPr algn="ctr"/>
              <a:r>
                <a:rPr lang="en-US" sz="1000" dirty="0" smtClean="0"/>
                <a:t>Check-up Lately?</a:t>
              </a:r>
              <a:endParaRPr lang="en-US" sz="10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214439" y="533391"/>
            <a:ext cx="673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Creating </a:t>
            </a:r>
            <a:r>
              <a:rPr lang="en-US" sz="3600" dirty="0" smtClean="0">
                <a:solidFill>
                  <a:srgbClr val="EB0000"/>
                </a:solidFill>
              </a:rPr>
              <a:t>Story </a:t>
            </a:r>
            <a:r>
              <a:rPr lang="en-US" sz="3600" dirty="0" smtClean="0"/>
              <a:t>For Yourself and Others at Work</a:t>
            </a:r>
            <a:endParaRPr lang="en-US" sz="3600" dirty="0">
              <a:solidFill>
                <a:srgbClr val="EB0000"/>
              </a:solidFill>
            </a:endParaRPr>
          </a:p>
        </p:txBody>
      </p:sp>
      <p:pic>
        <p:nvPicPr>
          <p:cNvPr id="3" name="Picture 2" descr="Colleg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26" y="1770063"/>
            <a:ext cx="825500" cy="825500"/>
          </a:xfrm>
          <a:prstGeom prst="rect">
            <a:avLst/>
          </a:prstGeom>
        </p:spPr>
      </p:pic>
      <p:pic>
        <p:nvPicPr>
          <p:cNvPr id="9" name="Picture 8" descr="College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200" y="1766888"/>
            <a:ext cx="1081088" cy="832014"/>
          </a:xfrm>
          <a:prstGeom prst="rect">
            <a:avLst/>
          </a:prstGeom>
        </p:spPr>
      </p:pic>
      <p:pic>
        <p:nvPicPr>
          <p:cNvPr id="13" name="Picture 12" descr="College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62" y="1771650"/>
            <a:ext cx="768349" cy="833586"/>
          </a:xfrm>
          <a:prstGeom prst="rect">
            <a:avLst/>
          </a:prstGeom>
        </p:spPr>
      </p:pic>
      <p:pic>
        <p:nvPicPr>
          <p:cNvPr id="18" name="Picture 17" descr="College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51" y="1770063"/>
            <a:ext cx="635000" cy="829469"/>
          </a:xfrm>
          <a:prstGeom prst="rect">
            <a:avLst/>
          </a:prstGeom>
        </p:spPr>
      </p:pic>
      <p:pic>
        <p:nvPicPr>
          <p:cNvPr id="20" name="Picture 19" descr="College5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73" y="1773238"/>
            <a:ext cx="1412877" cy="821585"/>
          </a:xfrm>
          <a:prstGeom prst="rect">
            <a:avLst/>
          </a:prstGeom>
        </p:spPr>
      </p:pic>
      <p:pic>
        <p:nvPicPr>
          <p:cNvPr id="21" name="Picture 20" descr="College 6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67" y="1770062"/>
            <a:ext cx="811367" cy="831651"/>
          </a:xfrm>
          <a:prstGeom prst="rect">
            <a:avLst/>
          </a:prstGeom>
        </p:spPr>
      </p:pic>
      <p:pic>
        <p:nvPicPr>
          <p:cNvPr id="22" name="Picture 21" descr="college7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30" y="1779587"/>
            <a:ext cx="798513" cy="819902"/>
          </a:xfrm>
          <a:prstGeom prst="rect">
            <a:avLst/>
          </a:prstGeom>
        </p:spPr>
      </p:pic>
      <p:pic>
        <p:nvPicPr>
          <p:cNvPr id="23" name="Picture 22" descr="college8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41" y="1778000"/>
            <a:ext cx="587375" cy="81418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222500" y="4603750"/>
            <a:ext cx="4484687" cy="1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40498" y="4397373"/>
            <a:ext cx="1309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Internal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073155" y="4406902"/>
            <a:ext cx="1309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External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70251" y="3024189"/>
            <a:ext cx="21907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Institution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Unit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Supervisor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Employee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Student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Perspective Applicant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463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475166" y="5532170"/>
            <a:ext cx="1330629" cy="1418533"/>
            <a:chOff x="2406651" y="4947111"/>
            <a:chExt cx="762000" cy="812339"/>
          </a:xfrm>
        </p:grpSpPr>
        <p:sp>
          <p:nvSpPr>
            <p:cNvPr id="8" name="Can 7"/>
            <p:cNvSpPr/>
            <p:nvPr/>
          </p:nvSpPr>
          <p:spPr>
            <a:xfrm>
              <a:off x="2764003" y="5283719"/>
              <a:ext cx="55318" cy="475731"/>
            </a:xfrm>
            <a:prstGeom prst="ca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40000" dist="23000" dir="48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406651" y="4947111"/>
              <a:ext cx="762000" cy="412116"/>
            </a:xfrm>
            <a:prstGeom prst="roundRect">
              <a:avLst>
                <a:gd name="adj" fmla="val 7607"/>
              </a:avLst>
            </a:prstGeom>
            <a:solidFill>
              <a:srgbClr val="EDB21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416608" y="4957046"/>
              <a:ext cx="739873" cy="394160"/>
            </a:xfrm>
            <a:prstGeom prst="roundRect">
              <a:avLst>
                <a:gd name="adj" fmla="val 7607"/>
              </a:avLst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18153" y="4986399"/>
              <a:ext cx="735858" cy="317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Been For </a:t>
              </a:r>
              <a:r>
                <a:rPr lang="en-US" sz="1000" dirty="0"/>
                <a:t>Y</a:t>
              </a:r>
              <a:r>
                <a:rPr lang="en-US" sz="1000" dirty="0" smtClean="0"/>
                <a:t>our 60,000 Mile </a:t>
              </a:r>
            </a:p>
            <a:p>
              <a:pPr algn="ctr"/>
              <a:r>
                <a:rPr lang="en-US" sz="1000" dirty="0" smtClean="0"/>
                <a:t>Check-up Lately?</a:t>
              </a:r>
              <a:endParaRPr lang="en-US" sz="10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214439" y="533391"/>
            <a:ext cx="673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Creating </a:t>
            </a:r>
            <a:r>
              <a:rPr lang="en-US" sz="3600" dirty="0" smtClean="0">
                <a:solidFill>
                  <a:srgbClr val="EB0000"/>
                </a:solidFill>
              </a:rPr>
              <a:t>Story </a:t>
            </a:r>
            <a:r>
              <a:rPr lang="en-US" sz="3600" dirty="0" smtClean="0"/>
              <a:t>For Yourself and Others at Work</a:t>
            </a:r>
            <a:endParaRPr lang="en-US" sz="3600" dirty="0">
              <a:solidFill>
                <a:srgbClr val="EB0000"/>
              </a:solidFill>
            </a:endParaRPr>
          </a:p>
        </p:txBody>
      </p:sp>
      <p:pic>
        <p:nvPicPr>
          <p:cNvPr id="3" name="Picture 2" descr="Colleg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26" y="1770063"/>
            <a:ext cx="825500" cy="825500"/>
          </a:xfrm>
          <a:prstGeom prst="rect">
            <a:avLst/>
          </a:prstGeom>
        </p:spPr>
      </p:pic>
      <p:pic>
        <p:nvPicPr>
          <p:cNvPr id="9" name="Picture 8" descr="College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200" y="1766888"/>
            <a:ext cx="1081088" cy="832014"/>
          </a:xfrm>
          <a:prstGeom prst="rect">
            <a:avLst/>
          </a:prstGeom>
        </p:spPr>
      </p:pic>
      <p:pic>
        <p:nvPicPr>
          <p:cNvPr id="13" name="Picture 12" descr="College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62" y="1771650"/>
            <a:ext cx="768349" cy="833586"/>
          </a:xfrm>
          <a:prstGeom prst="rect">
            <a:avLst/>
          </a:prstGeom>
        </p:spPr>
      </p:pic>
      <p:pic>
        <p:nvPicPr>
          <p:cNvPr id="18" name="Picture 17" descr="College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51" y="1770063"/>
            <a:ext cx="635000" cy="829469"/>
          </a:xfrm>
          <a:prstGeom prst="rect">
            <a:avLst/>
          </a:prstGeom>
        </p:spPr>
      </p:pic>
      <p:pic>
        <p:nvPicPr>
          <p:cNvPr id="20" name="Picture 19" descr="College5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73" y="1773238"/>
            <a:ext cx="1412877" cy="821585"/>
          </a:xfrm>
          <a:prstGeom prst="rect">
            <a:avLst/>
          </a:prstGeom>
        </p:spPr>
      </p:pic>
      <p:pic>
        <p:nvPicPr>
          <p:cNvPr id="21" name="Picture 20" descr="College 6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67" y="1770062"/>
            <a:ext cx="811367" cy="831651"/>
          </a:xfrm>
          <a:prstGeom prst="rect">
            <a:avLst/>
          </a:prstGeom>
        </p:spPr>
      </p:pic>
      <p:pic>
        <p:nvPicPr>
          <p:cNvPr id="22" name="Picture 21" descr="college7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30" y="1779587"/>
            <a:ext cx="798513" cy="819902"/>
          </a:xfrm>
          <a:prstGeom prst="rect">
            <a:avLst/>
          </a:prstGeom>
        </p:spPr>
      </p:pic>
      <p:pic>
        <p:nvPicPr>
          <p:cNvPr id="23" name="Picture 22" descr="college8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41" y="1778000"/>
            <a:ext cx="587375" cy="81418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222500" y="4603750"/>
            <a:ext cx="4484687" cy="1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40498" y="4397373"/>
            <a:ext cx="1309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Internal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073155" y="4406902"/>
            <a:ext cx="1309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External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70251" y="3024189"/>
            <a:ext cx="21907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Institution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Unit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Supervisor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Employee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Student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Perspective Applicant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516563" y="3341688"/>
            <a:ext cx="1452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Values Culture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54188" y="3240081"/>
            <a:ext cx="1787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Mission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Vision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Eliciting Story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92275" y="4916481"/>
            <a:ext cx="1787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Telling Story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Managing up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Listening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45112" y="5116509"/>
            <a:ext cx="1787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Search for Meaning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263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475166" y="5532170"/>
            <a:ext cx="1330629" cy="1418533"/>
            <a:chOff x="2406651" y="4947111"/>
            <a:chExt cx="762000" cy="812339"/>
          </a:xfrm>
        </p:grpSpPr>
        <p:sp>
          <p:nvSpPr>
            <p:cNvPr id="8" name="Can 7"/>
            <p:cNvSpPr/>
            <p:nvPr/>
          </p:nvSpPr>
          <p:spPr>
            <a:xfrm>
              <a:off x="2764003" y="5283719"/>
              <a:ext cx="55318" cy="475731"/>
            </a:xfrm>
            <a:prstGeom prst="ca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40000" dist="23000" dir="48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406651" y="4947111"/>
              <a:ext cx="762000" cy="412116"/>
            </a:xfrm>
            <a:prstGeom prst="roundRect">
              <a:avLst>
                <a:gd name="adj" fmla="val 7607"/>
              </a:avLst>
            </a:prstGeom>
            <a:solidFill>
              <a:srgbClr val="EDB21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416608" y="4957046"/>
              <a:ext cx="739873" cy="394160"/>
            </a:xfrm>
            <a:prstGeom prst="roundRect">
              <a:avLst>
                <a:gd name="adj" fmla="val 7607"/>
              </a:avLst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18153" y="4986399"/>
              <a:ext cx="735858" cy="317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Been For </a:t>
              </a:r>
              <a:r>
                <a:rPr lang="en-US" sz="1000" dirty="0"/>
                <a:t>Y</a:t>
              </a:r>
              <a:r>
                <a:rPr lang="en-US" sz="1000" dirty="0" smtClean="0"/>
                <a:t>our 60,000 Mile </a:t>
              </a:r>
            </a:p>
            <a:p>
              <a:pPr algn="ctr"/>
              <a:r>
                <a:rPr lang="en-US" sz="1000" dirty="0" smtClean="0"/>
                <a:t>Check-up Lately?</a:t>
              </a:r>
              <a:endParaRPr lang="en-US" sz="10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57187" y="1143000"/>
            <a:ext cx="84216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Imprint MT Shadow"/>
                <a:cs typeface="Imprint MT Shadow"/>
              </a:rPr>
              <a:t>MOTIVATION</a:t>
            </a:r>
            <a:endParaRPr lang="en-US" sz="4400" dirty="0">
              <a:latin typeface="Imprint MT Shadow"/>
              <a:cs typeface="Imprint MT Shadow"/>
            </a:endParaRPr>
          </a:p>
        </p:txBody>
      </p:sp>
      <p:pic>
        <p:nvPicPr>
          <p:cNvPr id="9" name="Picture 8" descr="LeSabr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87" y="2386317"/>
            <a:ext cx="3489521" cy="1828509"/>
          </a:xfrm>
          <a:prstGeom prst="rect">
            <a:avLst/>
          </a:prstGeom>
        </p:spPr>
      </p:pic>
      <p:pic>
        <p:nvPicPr>
          <p:cNvPr id="10" name="Picture 9" descr="LeSabre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2" b="17987"/>
          <a:stretch/>
        </p:blipFill>
        <p:spPr>
          <a:xfrm>
            <a:off x="1103312" y="2405772"/>
            <a:ext cx="3381375" cy="1801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9188" y="1952625"/>
            <a:ext cx="685006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Quick personal aside….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6566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475166" y="5532170"/>
            <a:ext cx="1330629" cy="1418533"/>
            <a:chOff x="2406651" y="4947111"/>
            <a:chExt cx="762000" cy="812339"/>
          </a:xfrm>
        </p:grpSpPr>
        <p:sp>
          <p:nvSpPr>
            <p:cNvPr id="8" name="Can 7"/>
            <p:cNvSpPr/>
            <p:nvPr/>
          </p:nvSpPr>
          <p:spPr>
            <a:xfrm>
              <a:off x="2764003" y="5283719"/>
              <a:ext cx="55318" cy="475731"/>
            </a:xfrm>
            <a:prstGeom prst="ca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40000" dist="23000" dir="48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406651" y="4947111"/>
              <a:ext cx="762000" cy="412116"/>
            </a:xfrm>
            <a:prstGeom prst="roundRect">
              <a:avLst>
                <a:gd name="adj" fmla="val 7607"/>
              </a:avLst>
            </a:prstGeom>
            <a:solidFill>
              <a:srgbClr val="EDB21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416608" y="4957046"/>
              <a:ext cx="739873" cy="394160"/>
            </a:xfrm>
            <a:prstGeom prst="roundRect">
              <a:avLst>
                <a:gd name="adj" fmla="val 7607"/>
              </a:avLst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18153" y="4986399"/>
              <a:ext cx="735858" cy="317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Been For </a:t>
              </a:r>
              <a:r>
                <a:rPr lang="en-US" sz="1000" dirty="0"/>
                <a:t>Y</a:t>
              </a:r>
              <a:r>
                <a:rPr lang="en-US" sz="1000" dirty="0" smtClean="0"/>
                <a:t>our 60,000 Mile </a:t>
              </a:r>
            </a:p>
            <a:p>
              <a:pPr algn="ctr"/>
              <a:r>
                <a:rPr lang="en-US" sz="1000" dirty="0" smtClean="0"/>
                <a:t>Check-up Lately?</a:t>
              </a:r>
              <a:endParaRPr lang="en-US" sz="10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57187" y="1143000"/>
            <a:ext cx="84216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Imprint MT Shadow"/>
                <a:cs typeface="Imprint MT Shadow"/>
              </a:rPr>
              <a:t>MOTIVATION</a:t>
            </a:r>
            <a:endParaRPr lang="en-US" sz="4400" dirty="0">
              <a:latin typeface="Imprint MT Shadow"/>
              <a:cs typeface="Imprint MT Shado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9188" y="1952625"/>
            <a:ext cx="685006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the final analysis….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95375" y="2921000"/>
            <a:ext cx="6945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How people drive to work….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 word about Victor Vroom – expectancy theory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 bit of meaning….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30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uds.jpg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175"/>
            <a:ext cx="9148233" cy="686117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475166" y="5532170"/>
            <a:ext cx="1330629" cy="1418533"/>
            <a:chOff x="2406651" y="4947111"/>
            <a:chExt cx="762000" cy="812339"/>
          </a:xfrm>
        </p:grpSpPr>
        <p:sp>
          <p:nvSpPr>
            <p:cNvPr id="8" name="Can 7"/>
            <p:cNvSpPr/>
            <p:nvPr/>
          </p:nvSpPr>
          <p:spPr>
            <a:xfrm>
              <a:off x="2764003" y="5283719"/>
              <a:ext cx="55318" cy="475731"/>
            </a:xfrm>
            <a:prstGeom prst="ca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40000" dist="23000" dir="48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406651" y="4947111"/>
              <a:ext cx="762000" cy="412116"/>
            </a:xfrm>
            <a:prstGeom prst="roundRect">
              <a:avLst>
                <a:gd name="adj" fmla="val 7607"/>
              </a:avLst>
            </a:prstGeom>
            <a:solidFill>
              <a:srgbClr val="EDB21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416608" y="4957046"/>
              <a:ext cx="739873" cy="394160"/>
            </a:xfrm>
            <a:prstGeom prst="roundRect">
              <a:avLst>
                <a:gd name="adj" fmla="val 7607"/>
              </a:avLst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18153" y="4986399"/>
              <a:ext cx="735858" cy="317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Been For </a:t>
              </a:r>
              <a:r>
                <a:rPr lang="en-US" sz="1000" dirty="0"/>
                <a:t>Y</a:t>
              </a:r>
              <a:r>
                <a:rPr lang="en-US" sz="1000" dirty="0" smtClean="0"/>
                <a:t>our 60,000 Mile </a:t>
              </a:r>
            </a:p>
            <a:p>
              <a:pPr algn="ctr"/>
              <a:r>
                <a:rPr lang="en-US" sz="1000" dirty="0" smtClean="0"/>
                <a:t>Check-up Lately?</a:t>
              </a:r>
              <a:endParaRPr lang="en-US" sz="10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12750" y="865188"/>
            <a:ext cx="84216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Imprint MT Shadow"/>
                <a:cs typeface="Imprint MT Shadow"/>
              </a:rPr>
              <a:t>THE HIGHER EDUCATION</a:t>
            </a:r>
          </a:p>
          <a:p>
            <a:pPr algn="ctr"/>
            <a:r>
              <a:rPr lang="en-US" sz="4000" dirty="0" smtClean="0">
                <a:latin typeface="Imprint MT Shadow"/>
                <a:cs typeface="Imprint MT Shadow"/>
              </a:rPr>
              <a:t>BACKGROUND</a:t>
            </a:r>
            <a:endParaRPr lang="en-US" sz="4000" dirty="0">
              <a:latin typeface="Imprint MT Shadow"/>
              <a:cs typeface="Imprint MT Shadow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0749" y="2698750"/>
            <a:ext cx="73263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Shrinking budgets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Reductions in staffing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Declining state support (public institutions)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Eroding endowments (both public and private schools)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Dramatically increasing tuition and/or fees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Greater competition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Increasing costs of educating students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097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n 7"/>
          <p:cNvSpPr/>
          <p:nvPr/>
        </p:nvSpPr>
        <p:spPr>
          <a:xfrm>
            <a:off x="4457700" y="3028950"/>
            <a:ext cx="317500" cy="2730500"/>
          </a:xfrm>
          <a:prstGeom prst="ca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40000" dist="23000" dir="48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406650" y="1096963"/>
            <a:ext cx="4373563" cy="2365375"/>
            <a:chOff x="2444750" y="1230313"/>
            <a:chExt cx="4373563" cy="2365375"/>
          </a:xfrm>
        </p:grpSpPr>
        <p:sp>
          <p:nvSpPr>
            <p:cNvPr id="5" name="Rounded Rectangle 4"/>
            <p:cNvSpPr/>
            <p:nvPr/>
          </p:nvSpPr>
          <p:spPr>
            <a:xfrm>
              <a:off x="2444750" y="1230313"/>
              <a:ext cx="4373563" cy="2365375"/>
            </a:xfrm>
            <a:prstGeom prst="roundRect">
              <a:avLst>
                <a:gd name="adj" fmla="val 7607"/>
              </a:avLst>
            </a:prstGeom>
            <a:solidFill>
              <a:srgbClr val="EDB21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501900" y="1287336"/>
              <a:ext cx="4246563" cy="2262314"/>
            </a:xfrm>
            <a:prstGeom prst="roundRect">
              <a:avLst>
                <a:gd name="adj" fmla="val 7607"/>
              </a:avLst>
            </a:prstGeom>
            <a:noFill/>
            <a:ln w="508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595563" y="1506554"/>
            <a:ext cx="40163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Questions?</a:t>
            </a:r>
          </a:p>
          <a:p>
            <a:pPr algn="ctr"/>
            <a:r>
              <a:rPr lang="en-US" sz="4000" dirty="0" smtClean="0"/>
              <a:t>How can I help?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4438650" y="1022350"/>
            <a:ext cx="242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83100" y="3067050"/>
            <a:ext cx="242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57750" y="4460875"/>
            <a:ext cx="272256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Grant Kollet</a:t>
            </a:r>
          </a:p>
          <a:p>
            <a:r>
              <a:rPr lang="en-US" sz="1600" dirty="0" smtClean="0"/>
              <a:t>University of Washington</a:t>
            </a:r>
          </a:p>
          <a:p>
            <a:r>
              <a:rPr lang="en-US" sz="1600" dirty="0" smtClean="0"/>
              <a:t>First Year Programs</a:t>
            </a:r>
          </a:p>
          <a:p>
            <a:r>
              <a:rPr lang="en-US" sz="1600" dirty="0" smtClean="0"/>
              <a:t>grantk3@uw.edu	</a:t>
            </a:r>
          </a:p>
          <a:p>
            <a:r>
              <a:rPr lang="en-US" sz="1600" dirty="0" smtClean="0"/>
              <a:t>206.543.9022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2617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uds.jpg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175"/>
            <a:ext cx="9148233" cy="686117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475166" y="5532170"/>
            <a:ext cx="1330629" cy="1418533"/>
            <a:chOff x="2406651" y="4947111"/>
            <a:chExt cx="762000" cy="812339"/>
          </a:xfrm>
        </p:grpSpPr>
        <p:sp>
          <p:nvSpPr>
            <p:cNvPr id="8" name="Can 7"/>
            <p:cNvSpPr/>
            <p:nvPr/>
          </p:nvSpPr>
          <p:spPr>
            <a:xfrm>
              <a:off x="2764003" y="5283719"/>
              <a:ext cx="55318" cy="475731"/>
            </a:xfrm>
            <a:prstGeom prst="ca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40000" dist="23000" dir="48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406651" y="4947111"/>
              <a:ext cx="762000" cy="412116"/>
            </a:xfrm>
            <a:prstGeom prst="roundRect">
              <a:avLst>
                <a:gd name="adj" fmla="val 7607"/>
              </a:avLst>
            </a:prstGeom>
            <a:solidFill>
              <a:srgbClr val="EDB21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416608" y="4957046"/>
              <a:ext cx="739873" cy="394160"/>
            </a:xfrm>
            <a:prstGeom prst="roundRect">
              <a:avLst>
                <a:gd name="adj" fmla="val 7607"/>
              </a:avLst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18153" y="4986399"/>
              <a:ext cx="735858" cy="317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Been For </a:t>
              </a:r>
              <a:r>
                <a:rPr lang="en-US" sz="1000" dirty="0"/>
                <a:t>Y</a:t>
              </a:r>
              <a:r>
                <a:rPr lang="en-US" sz="1000" dirty="0" smtClean="0"/>
                <a:t>our 60,000 Mile </a:t>
              </a:r>
            </a:p>
            <a:p>
              <a:pPr algn="ctr"/>
              <a:r>
                <a:rPr lang="en-US" sz="1000" dirty="0" smtClean="0"/>
                <a:t>Check-up Lately?</a:t>
              </a:r>
              <a:endParaRPr lang="en-US" sz="10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12750" y="865188"/>
            <a:ext cx="84216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Imprint MT Shadow"/>
                <a:cs typeface="Imprint MT Shadow"/>
              </a:rPr>
              <a:t>THE HIGHER EDUCATION</a:t>
            </a:r>
          </a:p>
          <a:p>
            <a:pPr algn="ctr"/>
            <a:r>
              <a:rPr lang="en-US" sz="4000" dirty="0" smtClean="0">
                <a:latin typeface="Imprint MT Shadow"/>
                <a:cs typeface="Imprint MT Shadow"/>
              </a:rPr>
              <a:t>BACKGROUND</a:t>
            </a:r>
            <a:endParaRPr lang="en-US" sz="4000" dirty="0">
              <a:latin typeface="Imprint MT Shadow"/>
              <a:cs typeface="Imprint MT Shadow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0749" y="2698750"/>
            <a:ext cx="73263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Shrinking budgets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Reductions in staffing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Declining state support (public institutions)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Eroding endowments (both public and private schools)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Dramatically increasing tuition and/or fees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Greater competition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Increasing costs of educating students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146147">
            <a:off x="881063" y="3349625"/>
            <a:ext cx="7897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oper Black"/>
                <a:cs typeface="Cooper Black"/>
              </a:rPr>
              <a:t>MORE WITH LESS!!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ooper Black"/>
              <a:cs typeface="Cooper Black"/>
            </a:endParaRPr>
          </a:p>
        </p:txBody>
      </p:sp>
    </p:spTree>
    <p:extLst>
      <p:ext uri="{BB962C8B-B14F-4D97-AF65-F5344CB8AC3E}">
        <p14:creationId xmlns:p14="http://schemas.microsoft.com/office/powerpoint/2010/main" val="257961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475166" y="5532170"/>
            <a:ext cx="1330629" cy="1418533"/>
            <a:chOff x="2406651" y="4947111"/>
            <a:chExt cx="762000" cy="812339"/>
          </a:xfrm>
        </p:grpSpPr>
        <p:sp>
          <p:nvSpPr>
            <p:cNvPr id="8" name="Can 7"/>
            <p:cNvSpPr/>
            <p:nvPr/>
          </p:nvSpPr>
          <p:spPr>
            <a:xfrm>
              <a:off x="2764003" y="5283719"/>
              <a:ext cx="55318" cy="475731"/>
            </a:xfrm>
            <a:prstGeom prst="ca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40000" dist="23000" dir="48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406651" y="4947111"/>
              <a:ext cx="762000" cy="412116"/>
            </a:xfrm>
            <a:prstGeom prst="roundRect">
              <a:avLst>
                <a:gd name="adj" fmla="val 7607"/>
              </a:avLst>
            </a:prstGeom>
            <a:solidFill>
              <a:srgbClr val="EDB21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416608" y="4957046"/>
              <a:ext cx="739873" cy="394160"/>
            </a:xfrm>
            <a:prstGeom prst="roundRect">
              <a:avLst>
                <a:gd name="adj" fmla="val 7607"/>
              </a:avLst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18153" y="4986399"/>
              <a:ext cx="735858" cy="317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Been For </a:t>
              </a:r>
              <a:r>
                <a:rPr lang="en-US" sz="1000" dirty="0"/>
                <a:t>Y</a:t>
              </a:r>
              <a:r>
                <a:rPr lang="en-US" sz="1000" dirty="0" smtClean="0"/>
                <a:t>our 60,000 Mile </a:t>
              </a:r>
            </a:p>
            <a:p>
              <a:pPr algn="ctr"/>
              <a:r>
                <a:rPr lang="en-US" sz="1000" dirty="0" smtClean="0"/>
                <a:t>Check-up Lately?</a:t>
              </a:r>
              <a:endParaRPr lang="en-US" sz="10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12750" y="1952635"/>
            <a:ext cx="84216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Imprint MT Shadow"/>
                <a:cs typeface="Imprint MT Shadow"/>
              </a:rPr>
              <a:t>MOTIVATION</a:t>
            </a:r>
            <a:endParaRPr lang="en-US" sz="8800" dirty="0">
              <a:latin typeface="Imprint MT Shadow"/>
              <a:cs typeface="Imprint MT Shadow"/>
            </a:endParaRPr>
          </a:p>
        </p:txBody>
      </p:sp>
    </p:spTree>
    <p:extLst>
      <p:ext uri="{BB962C8B-B14F-4D97-AF65-F5344CB8AC3E}">
        <p14:creationId xmlns:p14="http://schemas.microsoft.com/office/powerpoint/2010/main" val="310320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475166" y="5532170"/>
            <a:ext cx="1330629" cy="1418533"/>
            <a:chOff x="2406651" y="4947111"/>
            <a:chExt cx="762000" cy="812339"/>
          </a:xfrm>
        </p:grpSpPr>
        <p:sp>
          <p:nvSpPr>
            <p:cNvPr id="8" name="Can 7"/>
            <p:cNvSpPr/>
            <p:nvPr/>
          </p:nvSpPr>
          <p:spPr>
            <a:xfrm>
              <a:off x="2764003" y="5283719"/>
              <a:ext cx="55318" cy="475731"/>
            </a:xfrm>
            <a:prstGeom prst="ca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40000" dist="23000" dir="48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406651" y="4947111"/>
              <a:ext cx="762000" cy="412116"/>
            </a:xfrm>
            <a:prstGeom prst="roundRect">
              <a:avLst>
                <a:gd name="adj" fmla="val 7607"/>
              </a:avLst>
            </a:prstGeom>
            <a:solidFill>
              <a:srgbClr val="EDB21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416608" y="4957046"/>
              <a:ext cx="739873" cy="394160"/>
            </a:xfrm>
            <a:prstGeom prst="roundRect">
              <a:avLst>
                <a:gd name="adj" fmla="val 7607"/>
              </a:avLst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18153" y="4986399"/>
              <a:ext cx="735858" cy="317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Been For </a:t>
              </a:r>
              <a:r>
                <a:rPr lang="en-US" sz="1000" dirty="0"/>
                <a:t>Y</a:t>
              </a:r>
              <a:r>
                <a:rPr lang="en-US" sz="1000" dirty="0" smtClean="0"/>
                <a:t>our 60,000 Mile </a:t>
              </a:r>
            </a:p>
            <a:p>
              <a:pPr algn="ctr"/>
              <a:r>
                <a:rPr lang="en-US" sz="1000" dirty="0" smtClean="0"/>
                <a:t>Check-up Lately?</a:t>
              </a:r>
              <a:endParaRPr lang="en-US" sz="10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12750" y="1952635"/>
            <a:ext cx="84216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Imprint MT Shadow"/>
                <a:cs typeface="Imprint MT Shadow"/>
              </a:rPr>
              <a:t>MOTIVATION</a:t>
            </a:r>
            <a:endParaRPr lang="en-US" sz="8800" dirty="0">
              <a:latin typeface="Imprint MT Shadow"/>
              <a:cs typeface="Imprint MT Shadow"/>
            </a:endParaRPr>
          </a:p>
        </p:txBody>
      </p:sp>
      <p:pic>
        <p:nvPicPr>
          <p:cNvPr id="2" name="Picture 1" descr="Maslo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8" y="3287714"/>
            <a:ext cx="2382437" cy="1419225"/>
          </a:xfrm>
          <a:prstGeom prst="rect">
            <a:avLst/>
          </a:prstGeom>
        </p:spPr>
      </p:pic>
      <p:pic>
        <p:nvPicPr>
          <p:cNvPr id="3" name="Picture 2" descr="Vroo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688" y="841375"/>
            <a:ext cx="1722438" cy="1377950"/>
          </a:xfrm>
          <a:prstGeom prst="rect">
            <a:avLst/>
          </a:prstGeom>
        </p:spPr>
      </p:pic>
      <p:pic>
        <p:nvPicPr>
          <p:cNvPr id="7" name="Picture 6" descr="Weng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01" y="3284537"/>
            <a:ext cx="1339303" cy="1493838"/>
          </a:xfrm>
          <a:prstGeom prst="rect">
            <a:avLst/>
          </a:prstGeom>
        </p:spPr>
      </p:pic>
      <p:pic>
        <p:nvPicPr>
          <p:cNvPr id="9" name="Picture 8" descr="Rosenha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288" y="3286124"/>
            <a:ext cx="1351785" cy="1698625"/>
          </a:xfrm>
          <a:prstGeom prst="rect">
            <a:avLst/>
          </a:prstGeom>
        </p:spPr>
      </p:pic>
      <p:pic>
        <p:nvPicPr>
          <p:cNvPr id="10" name="Picture 9" descr="McClellan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315" y="3287713"/>
            <a:ext cx="1206500" cy="1632760"/>
          </a:xfrm>
          <a:prstGeom prst="rect">
            <a:avLst/>
          </a:prstGeom>
        </p:spPr>
      </p:pic>
      <p:pic>
        <p:nvPicPr>
          <p:cNvPr id="13" name="Picture 12" descr="Herzberg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571" y="785813"/>
            <a:ext cx="1321491" cy="143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4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475166" y="5532170"/>
            <a:ext cx="1330629" cy="1418533"/>
            <a:chOff x="2406651" y="4947111"/>
            <a:chExt cx="762000" cy="812339"/>
          </a:xfrm>
        </p:grpSpPr>
        <p:sp>
          <p:nvSpPr>
            <p:cNvPr id="8" name="Can 7"/>
            <p:cNvSpPr/>
            <p:nvPr/>
          </p:nvSpPr>
          <p:spPr>
            <a:xfrm>
              <a:off x="2764003" y="5283719"/>
              <a:ext cx="55318" cy="475731"/>
            </a:xfrm>
            <a:prstGeom prst="ca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40000" dist="23000" dir="48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406651" y="4947111"/>
              <a:ext cx="762000" cy="412116"/>
            </a:xfrm>
            <a:prstGeom prst="roundRect">
              <a:avLst>
                <a:gd name="adj" fmla="val 7607"/>
              </a:avLst>
            </a:prstGeom>
            <a:solidFill>
              <a:srgbClr val="EDB21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416608" y="4957046"/>
              <a:ext cx="739873" cy="394160"/>
            </a:xfrm>
            <a:prstGeom prst="roundRect">
              <a:avLst>
                <a:gd name="adj" fmla="val 7607"/>
              </a:avLst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18153" y="4986399"/>
              <a:ext cx="735858" cy="317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Been For </a:t>
              </a:r>
              <a:r>
                <a:rPr lang="en-US" sz="1000" dirty="0"/>
                <a:t>Y</a:t>
              </a:r>
              <a:r>
                <a:rPr lang="en-US" sz="1000" dirty="0" smtClean="0"/>
                <a:t>our 60,000 Mile </a:t>
              </a:r>
            </a:p>
            <a:p>
              <a:pPr algn="ctr"/>
              <a:r>
                <a:rPr lang="en-US" sz="1000" dirty="0" smtClean="0"/>
                <a:t>Check-up Lately?</a:t>
              </a:r>
              <a:endParaRPr lang="en-US" sz="10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12750" y="1952635"/>
            <a:ext cx="84216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Imprint MT Shadow"/>
                <a:cs typeface="Imprint MT Shadow"/>
              </a:rPr>
              <a:t>MOTIVATION</a:t>
            </a:r>
            <a:endParaRPr lang="en-US" sz="8800" dirty="0">
              <a:latin typeface="Imprint MT Shadow"/>
              <a:cs typeface="Imprint MT Shadow"/>
            </a:endParaRPr>
          </a:p>
        </p:txBody>
      </p:sp>
      <p:pic>
        <p:nvPicPr>
          <p:cNvPr id="2" name="Picture 1" descr="Maslow.jpg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8" y="3287714"/>
            <a:ext cx="2382437" cy="1419225"/>
          </a:xfrm>
          <a:prstGeom prst="rect">
            <a:avLst/>
          </a:prstGeom>
        </p:spPr>
      </p:pic>
      <p:pic>
        <p:nvPicPr>
          <p:cNvPr id="3" name="Picture 2" descr="Vroom.jpg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688" y="841375"/>
            <a:ext cx="1722438" cy="1377950"/>
          </a:xfrm>
          <a:prstGeom prst="rect">
            <a:avLst/>
          </a:prstGeom>
        </p:spPr>
      </p:pic>
      <p:pic>
        <p:nvPicPr>
          <p:cNvPr id="7" name="Picture 6" descr="Wenger.jpg"/>
          <p:cNvPicPr>
            <a:picLocks noChangeAspect="1"/>
          </p:cNvPicPr>
          <p:nvPr/>
        </p:nvPicPr>
        <p:blipFill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01" y="3284537"/>
            <a:ext cx="1339303" cy="1493838"/>
          </a:xfrm>
          <a:prstGeom prst="rect">
            <a:avLst/>
          </a:prstGeom>
        </p:spPr>
      </p:pic>
      <p:pic>
        <p:nvPicPr>
          <p:cNvPr id="9" name="Picture 8" descr="Rosenhan.jpg"/>
          <p:cNvPicPr>
            <a:picLocks noChangeAspect="1"/>
          </p:cNvPicPr>
          <p:nvPr/>
        </p:nvPicPr>
        <p:blipFill>
          <a:blip r:embed="rId5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288" y="3286124"/>
            <a:ext cx="1351785" cy="1698625"/>
          </a:xfrm>
          <a:prstGeom prst="rect">
            <a:avLst/>
          </a:prstGeom>
        </p:spPr>
      </p:pic>
      <p:pic>
        <p:nvPicPr>
          <p:cNvPr id="10" name="Picture 9" descr="McClelland.jpg"/>
          <p:cNvPicPr>
            <a:picLocks noChangeAspect="1"/>
          </p:cNvPicPr>
          <p:nvPr/>
        </p:nvPicPr>
        <p:blipFill>
          <a:blip r:embed="rId6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315" y="3287713"/>
            <a:ext cx="1206500" cy="1632760"/>
          </a:xfrm>
          <a:prstGeom prst="rect">
            <a:avLst/>
          </a:prstGeom>
        </p:spPr>
      </p:pic>
      <p:pic>
        <p:nvPicPr>
          <p:cNvPr id="13" name="Picture 12" descr="Herzberg.jpg"/>
          <p:cNvPicPr>
            <a:picLocks noChangeAspect="1"/>
          </p:cNvPicPr>
          <p:nvPr/>
        </p:nvPicPr>
        <p:blipFill>
          <a:blip r:embed="rId7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571" y="785813"/>
            <a:ext cx="1321491" cy="1438274"/>
          </a:xfrm>
          <a:prstGeom prst="rect">
            <a:avLst/>
          </a:prstGeom>
        </p:spPr>
      </p:pic>
      <p:pic>
        <p:nvPicPr>
          <p:cNvPr id="14" name="Picture 13" descr="Cal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542" y="595313"/>
            <a:ext cx="5778896" cy="462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0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475166" y="5532170"/>
            <a:ext cx="1330629" cy="1418533"/>
            <a:chOff x="2406651" y="4947111"/>
            <a:chExt cx="762000" cy="812339"/>
          </a:xfrm>
        </p:grpSpPr>
        <p:sp>
          <p:nvSpPr>
            <p:cNvPr id="8" name="Can 7"/>
            <p:cNvSpPr/>
            <p:nvPr/>
          </p:nvSpPr>
          <p:spPr>
            <a:xfrm>
              <a:off x="2764003" y="5283719"/>
              <a:ext cx="55318" cy="475731"/>
            </a:xfrm>
            <a:prstGeom prst="ca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40000" dist="23000" dir="48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406651" y="4947111"/>
              <a:ext cx="762000" cy="412116"/>
            </a:xfrm>
            <a:prstGeom prst="roundRect">
              <a:avLst>
                <a:gd name="adj" fmla="val 7607"/>
              </a:avLst>
            </a:prstGeom>
            <a:solidFill>
              <a:srgbClr val="EDB21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416608" y="4957046"/>
              <a:ext cx="739873" cy="394160"/>
            </a:xfrm>
            <a:prstGeom prst="roundRect">
              <a:avLst>
                <a:gd name="adj" fmla="val 7607"/>
              </a:avLst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18153" y="4986399"/>
              <a:ext cx="735858" cy="317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Been For </a:t>
              </a:r>
              <a:r>
                <a:rPr lang="en-US" sz="1000" dirty="0"/>
                <a:t>Y</a:t>
              </a:r>
              <a:r>
                <a:rPr lang="en-US" sz="1000" dirty="0" smtClean="0"/>
                <a:t>our 60,000 Mile </a:t>
              </a:r>
            </a:p>
            <a:p>
              <a:pPr algn="ctr"/>
              <a:r>
                <a:rPr lang="en-US" sz="1000" dirty="0" smtClean="0"/>
                <a:t>Check-up Lately?</a:t>
              </a:r>
              <a:endParaRPr lang="en-US" sz="10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57187" y="1301760"/>
            <a:ext cx="84216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Imprint MT Shadow"/>
                <a:cs typeface="Imprint MT Shadow"/>
              </a:rPr>
              <a:t>MOTIVATION</a:t>
            </a:r>
            <a:endParaRPr lang="en-US" sz="8800" dirty="0">
              <a:latin typeface="Imprint MT Shadow"/>
              <a:cs typeface="Imprint MT Shadow"/>
            </a:endParaRPr>
          </a:p>
        </p:txBody>
      </p:sp>
      <p:pic>
        <p:nvPicPr>
          <p:cNvPr id="2" name="Picture 1" descr="McQueen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37" y="2789237"/>
            <a:ext cx="62992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8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475166" y="5532170"/>
            <a:ext cx="1330629" cy="1418533"/>
            <a:chOff x="2406651" y="4947111"/>
            <a:chExt cx="762000" cy="812339"/>
          </a:xfrm>
        </p:grpSpPr>
        <p:sp>
          <p:nvSpPr>
            <p:cNvPr id="8" name="Can 7"/>
            <p:cNvSpPr/>
            <p:nvPr/>
          </p:nvSpPr>
          <p:spPr>
            <a:xfrm>
              <a:off x="2764003" y="5283719"/>
              <a:ext cx="55318" cy="475731"/>
            </a:xfrm>
            <a:prstGeom prst="ca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40000" dist="23000" dir="48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406651" y="4947111"/>
              <a:ext cx="762000" cy="412116"/>
            </a:xfrm>
            <a:prstGeom prst="roundRect">
              <a:avLst>
                <a:gd name="adj" fmla="val 7607"/>
              </a:avLst>
            </a:prstGeom>
            <a:solidFill>
              <a:srgbClr val="EDB21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416608" y="4957046"/>
              <a:ext cx="739873" cy="394160"/>
            </a:xfrm>
            <a:prstGeom prst="roundRect">
              <a:avLst>
                <a:gd name="adj" fmla="val 7607"/>
              </a:avLst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18153" y="4986399"/>
              <a:ext cx="735858" cy="317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Been For </a:t>
              </a:r>
              <a:r>
                <a:rPr lang="en-US" sz="1000" dirty="0"/>
                <a:t>Y</a:t>
              </a:r>
              <a:r>
                <a:rPr lang="en-US" sz="1000" dirty="0" smtClean="0"/>
                <a:t>our 60,000 Mile </a:t>
              </a:r>
            </a:p>
            <a:p>
              <a:pPr algn="ctr"/>
              <a:r>
                <a:rPr lang="en-US" sz="1000" dirty="0" smtClean="0"/>
                <a:t>Check-up Lately?</a:t>
              </a:r>
              <a:endParaRPr lang="en-US" sz="10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57187" y="1301760"/>
            <a:ext cx="84216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Imprint MT Shadow"/>
                <a:cs typeface="Imprint MT Shadow"/>
              </a:rPr>
              <a:t>MOTIVATION</a:t>
            </a:r>
            <a:endParaRPr lang="en-US" sz="8800" dirty="0">
              <a:latin typeface="Imprint MT Shadow"/>
              <a:cs typeface="Imprint MT Shadow"/>
            </a:endParaRPr>
          </a:p>
        </p:txBody>
      </p:sp>
      <p:pic>
        <p:nvPicPr>
          <p:cNvPr id="2" name="Picture 1" descr="McQueen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37" y="2789237"/>
            <a:ext cx="6299200" cy="2933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3563" y="5691188"/>
            <a:ext cx="60086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$461,983,149.00 (just in 2006)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6891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869</Words>
  <Application>Microsoft Office PowerPoint</Application>
  <PresentationFormat>On-screen Show (4:3)</PresentationFormat>
  <Paragraphs>251</Paragraphs>
  <Slides>30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Grant Kollet</dc:creator>
  <cp:lastModifiedBy>Amy</cp:lastModifiedBy>
  <cp:revision>20</cp:revision>
  <dcterms:created xsi:type="dcterms:W3CDTF">2013-08-07T13:40:20Z</dcterms:created>
  <dcterms:modified xsi:type="dcterms:W3CDTF">2013-08-28T18:32:45Z</dcterms:modified>
</cp:coreProperties>
</file>